
<file path=[Content_Types].xml><?xml version="1.0" encoding="utf-8"?>
<Types xmlns="http://schemas.openxmlformats.org/package/2006/content-types">
  <Default Extension="CR2" ContentType="image/pn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3">
  <p:sldMasterIdLst>
    <p:sldMasterId id="2147483891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6" r:id="rId3"/>
    <p:sldId id="298" r:id="rId4"/>
    <p:sldId id="293" r:id="rId5"/>
    <p:sldId id="320" r:id="rId6"/>
    <p:sldId id="299" r:id="rId7"/>
    <p:sldId id="322" r:id="rId8"/>
    <p:sldId id="347" r:id="rId9"/>
    <p:sldId id="349" r:id="rId10"/>
    <p:sldId id="339" r:id="rId11"/>
    <p:sldId id="325" r:id="rId12"/>
    <p:sldId id="341" r:id="rId13"/>
    <p:sldId id="326" r:id="rId14"/>
    <p:sldId id="358" r:id="rId15"/>
    <p:sldId id="342" r:id="rId16"/>
    <p:sldId id="352" r:id="rId17"/>
    <p:sldId id="359" r:id="rId18"/>
    <p:sldId id="360" r:id="rId19"/>
    <p:sldId id="351" r:id="rId20"/>
    <p:sldId id="361" r:id="rId21"/>
    <p:sldId id="362" r:id="rId22"/>
    <p:sldId id="343" r:id="rId23"/>
    <p:sldId id="350" r:id="rId24"/>
    <p:sldId id="357" r:id="rId25"/>
    <p:sldId id="328" r:id="rId26"/>
    <p:sldId id="330" r:id="rId27"/>
    <p:sldId id="334" r:id="rId28"/>
    <p:sldId id="333" r:id="rId29"/>
    <p:sldId id="327" r:id="rId30"/>
    <p:sldId id="346" r:id="rId31"/>
    <p:sldId id="331" r:id="rId32"/>
    <p:sldId id="323" r:id="rId33"/>
    <p:sldId id="348" r:id="rId34"/>
    <p:sldId id="355" r:id="rId35"/>
    <p:sldId id="354" r:id="rId36"/>
    <p:sldId id="356" r:id="rId37"/>
    <p:sldId id="292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pen Sans" pitchFamily="2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06"/>
            <p14:sldId id="298"/>
            <p14:sldId id="293"/>
            <p14:sldId id="320"/>
            <p14:sldId id="299"/>
            <p14:sldId id="322"/>
            <p14:sldId id="347"/>
            <p14:sldId id="349"/>
            <p14:sldId id="339"/>
            <p14:sldId id="325"/>
            <p14:sldId id="341"/>
            <p14:sldId id="326"/>
            <p14:sldId id="358"/>
            <p14:sldId id="342"/>
            <p14:sldId id="352"/>
            <p14:sldId id="359"/>
            <p14:sldId id="360"/>
            <p14:sldId id="351"/>
            <p14:sldId id="361"/>
            <p14:sldId id="362"/>
            <p14:sldId id="343"/>
            <p14:sldId id="350"/>
            <p14:sldId id="357"/>
            <p14:sldId id="328"/>
            <p14:sldId id="330"/>
            <p14:sldId id="334"/>
            <p14:sldId id="333"/>
            <p14:sldId id="327"/>
            <p14:sldId id="346"/>
            <p14:sldId id="331"/>
            <p14:sldId id="323"/>
            <p14:sldId id="348"/>
            <p14:sldId id="355"/>
            <p14:sldId id="354"/>
            <p14:sldId id="356"/>
            <p14:sldId id="292"/>
          </p14:sldIdLst>
        </p14:section>
        <p14:section name="Elemente des Corporate Design" id="{9B15DDF1-0A1C-4450-A2F2-FA4F67CF33BE}">
          <p14:sldIdLst/>
        </p14:section>
        <p14:section name="Vorlagedatei speichern" id="{94ED62BC-D27E-41F3-AF02-468A869E08D3}">
          <p14:sldIdLst/>
        </p14:section>
        <p14:section name="Hinweise zur Arbeit mit der Präsentationsvorlage" id="{274ED286-D647-4C8E-BE4C-8F6AF0A391F0}">
          <p14:sldIdLst/>
        </p14:section>
        <p14:section name="weitere Beispielseiten mit Inhalten der TU Dresden" id="{AD708181-2670-4EDC-AA8D-5A3C3905AC8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">
          <p15:clr>
            <a:srgbClr val="A4A3A4"/>
          </p15:clr>
        </p15:guide>
        <p15:guide id="2" pos="7222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DC5"/>
    <a:srgbClr val="CBDFF3"/>
    <a:srgbClr val="009EE0"/>
    <a:srgbClr val="93C356"/>
    <a:srgbClr val="009BA4"/>
    <a:srgbClr val="28618C"/>
    <a:srgbClr val="FFFFFF"/>
    <a:srgbClr val="13A983"/>
    <a:srgbClr val="BCCF02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4" autoAdjust="0"/>
    <p:restoredTop sz="67211" autoAdjust="0"/>
  </p:normalViewPr>
  <p:slideViewPr>
    <p:cSldViewPr snapToGrid="0" snapToObjects="1">
      <p:cViewPr varScale="1">
        <p:scale>
          <a:sx n="87" d="100"/>
          <a:sy n="87" d="100"/>
        </p:scale>
        <p:origin x="1344" y="90"/>
      </p:cViewPr>
      <p:guideLst>
        <p:guide orient="horz" pos="215"/>
        <p:guide pos="722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de-DE" sz="1100" dirty="0" err="1">
                <a:solidFill>
                  <a:schemeClr val="tx1"/>
                </a:solidFill>
              </a:rPr>
              <a:t>Isaohm</a:t>
            </a:r>
            <a:r>
              <a:rPr lang="de-DE" sz="1400" b="0" i="0" u="none" strike="noStrike" baseline="30000" dirty="0">
                <a:effectLst/>
              </a:rPr>
              <a:t>®</a:t>
            </a:r>
            <a:r>
              <a:rPr lang="de-DE" sz="1100" dirty="0">
                <a:solidFill>
                  <a:schemeClr val="tx1"/>
                </a:solidFill>
              </a:rPr>
              <a:t> Kontaktierung</a:t>
            </a:r>
          </a:p>
        </c:rich>
      </c:tx>
      <c:layout>
        <c:manualLayout>
          <c:xMode val="edge"/>
          <c:yMode val="edge"/>
          <c:x val="0.35736111111111113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  <a:alpha val="99000"/>
                </a:schemeClr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[MeMo_Kontaktierung_Isaohm.xlsx]Tabelle1!$B$8:$E$8</c:f>
                <c:numCache>
                  <c:formatCode>General</c:formatCode>
                  <c:ptCount val="4"/>
                  <c:pt idx="0">
                    <c:v>0.4455719171282374</c:v>
                  </c:pt>
                  <c:pt idx="1">
                    <c:v>2.8224851342980237</c:v>
                  </c:pt>
                  <c:pt idx="2">
                    <c:v>1.104842221013181</c:v>
                  </c:pt>
                  <c:pt idx="3">
                    <c:v>3.9342226955821071</c:v>
                  </c:pt>
                </c:numCache>
              </c:numRef>
            </c:plus>
            <c:minus>
              <c:numRef>
                <c:f>[MeMo_Kontaktierung_Isaohm.xlsx]Tabelle1!$B$8:$E$8</c:f>
                <c:numCache>
                  <c:formatCode>General</c:formatCode>
                  <c:ptCount val="4"/>
                  <c:pt idx="0">
                    <c:v>0.4455719171282374</c:v>
                  </c:pt>
                  <c:pt idx="1">
                    <c:v>2.8224851342980237</c:v>
                  </c:pt>
                  <c:pt idx="2">
                    <c:v>1.104842221013181</c:v>
                  </c:pt>
                  <c:pt idx="3">
                    <c:v>3.9342226955821071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[MeMo_Kontaktierung_Isaohm.xlsx]Tabelle1!$B$6:$E$6</c:f>
              <c:strCache>
                <c:ptCount val="4"/>
                <c:pt idx="0">
                  <c:v>ohne Kontaktierung</c:v>
                </c:pt>
                <c:pt idx="1">
                  <c:v>gelötet</c:v>
                </c:pt>
                <c:pt idx="2">
                  <c:v>Wireglue</c:v>
                </c:pt>
                <c:pt idx="3">
                  <c:v>Epoxy+Crimp</c:v>
                </c:pt>
              </c:strCache>
            </c:strRef>
          </c:cat>
          <c:val>
            <c:numRef>
              <c:f>[MeMo_Kontaktierung_Isaohm.xlsx]Tabelle1!$B$7:$E$7</c:f>
              <c:numCache>
                <c:formatCode>0.00</c:formatCode>
                <c:ptCount val="4"/>
                <c:pt idx="0">
                  <c:v>46.479333333333329</c:v>
                </c:pt>
                <c:pt idx="1">
                  <c:v>35.653666666666673</c:v>
                </c:pt>
                <c:pt idx="2">
                  <c:v>43.44766666666667</c:v>
                </c:pt>
                <c:pt idx="3">
                  <c:v>45.136453333333328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4B36-B4EA-CA200BF8C6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393792"/>
        <c:axId val="194395872"/>
      </c:barChart>
      <c:catAx>
        <c:axId val="19439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395872"/>
        <c:crosses val="autoZero"/>
        <c:auto val="1"/>
        <c:lblAlgn val="ctr"/>
        <c:lblOffset val="100"/>
        <c:noMultiLvlLbl val="0"/>
      </c:catAx>
      <c:valAx>
        <c:axId val="19439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>
                    <a:solidFill>
                      <a:schemeClr val="tx1"/>
                    </a:solidFill>
                  </a:rPr>
                  <a:t>elektrischer Widerstand [</a:t>
                </a:r>
                <a:r>
                  <a:rPr lang="el-GR">
                    <a:solidFill>
                      <a:schemeClr val="tx1"/>
                    </a:solidFill>
                  </a:rPr>
                  <a:t>Ω</a:t>
                </a:r>
                <a:r>
                  <a:rPr lang="de-DE">
                    <a:solidFill>
                      <a:schemeClr val="tx1"/>
                    </a:solidFill>
                  </a:rPr>
                  <a:t>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0" sourceLinked="0"/>
        <c:majorTickMark val="cross"/>
        <c:minorTickMark val="none"/>
        <c:tickLblPos val="nextTo"/>
        <c:spPr>
          <a:noFill/>
          <a:ln>
            <a:solidFill>
              <a:schemeClr val="accent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94393792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12.12.2024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132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Erste Versuchsreihe </a:t>
            </a:r>
            <a:r>
              <a:rPr lang="de-DE" dirty="0" err="1"/>
              <a:t>Isaohm</a:t>
            </a:r>
            <a:r>
              <a:rPr lang="de-DE" dirty="0"/>
              <a:t> Monofilament 6 Klöppel variable Flechtdichten (rosa)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Zyklische Zugversuche mit </a:t>
            </a:r>
            <a:r>
              <a:rPr lang="de-DE" dirty="0" err="1">
                <a:sym typeface="Wingdings" panose="05000000000000000000" pitchFamily="2" charset="2"/>
              </a:rPr>
              <a:t>wechsel</a:t>
            </a:r>
            <a:r>
              <a:rPr lang="de-DE" dirty="0">
                <a:sym typeface="Wingdings" panose="05000000000000000000" pitchFamily="2" charset="2"/>
              </a:rPr>
              <a:t> der Dehngrenzen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/>
              <a:t>	</a:t>
            </a: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b="1" dirty="0" err="1"/>
              <a:t>Isaohm</a:t>
            </a:r>
            <a:r>
              <a:rPr lang="de-DE" b="1" dirty="0"/>
              <a:t> in der </a:t>
            </a:r>
            <a:r>
              <a:rPr lang="de-DE" b="1" dirty="0" err="1"/>
              <a:t>Geflechtstruktur</a:t>
            </a:r>
            <a:r>
              <a:rPr lang="de-DE" b="1" dirty="0"/>
              <a:t> reißt </a:t>
            </a:r>
            <a:r>
              <a:rPr lang="de-DE" dirty="0"/>
              <a:t>bei zyklischen Zugversuchen (</a:t>
            </a:r>
            <a:r>
              <a:rPr lang="de-DE" b="1" dirty="0"/>
              <a:t>6 Klöppel </a:t>
            </a:r>
            <a:r>
              <a:rPr lang="de-DE" b="1" dirty="0" err="1"/>
              <a:t>Isaohm</a:t>
            </a:r>
            <a:r>
              <a:rPr lang="de-DE" b="1" dirty="0"/>
              <a:t> </a:t>
            </a:r>
            <a:r>
              <a:rPr lang="de-DE" dirty="0"/>
              <a:t>mit 6F und 10F), auch wenn mit PES geflochten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	 Versuche mit 6 Klöppeln und 3F, wo das </a:t>
            </a:r>
            <a:r>
              <a:rPr lang="de-DE" dirty="0" err="1">
                <a:sym typeface="Wingdings" panose="05000000000000000000" pitchFamily="2" charset="2"/>
              </a:rPr>
              <a:t>Isaohm</a:t>
            </a:r>
            <a:r>
              <a:rPr lang="de-DE" dirty="0">
                <a:sym typeface="Wingdings" panose="05000000000000000000" pitchFamily="2" charset="2"/>
              </a:rPr>
              <a:t> nicht gerissen ist zeigen keinen Rückgang des </a:t>
            </a:r>
            <a:r>
              <a:rPr lang="de-DE" dirty="0" err="1">
                <a:sym typeface="Wingdings" panose="05000000000000000000" pitchFamily="2" charset="2"/>
              </a:rPr>
              <a:t>Isaohms</a:t>
            </a:r>
            <a:r>
              <a:rPr lang="de-DE" dirty="0">
                <a:sym typeface="Wingdings" panose="05000000000000000000" pitchFamily="2" charset="2"/>
              </a:rPr>
              <a:t> in seine Ausgangslage innerhalb 	der Flechtstruktur auf, wodurch </a:t>
            </a:r>
            <a:r>
              <a:rPr lang="de-DE" b="1" dirty="0">
                <a:sym typeface="Wingdings" panose="05000000000000000000" pitchFamily="2" charset="2"/>
              </a:rPr>
              <a:t>kein Sensorsignal </a:t>
            </a:r>
            <a:r>
              <a:rPr lang="de-DE" dirty="0">
                <a:sym typeface="Wingdings" panose="05000000000000000000" pitchFamily="2" charset="2"/>
              </a:rPr>
              <a:t>mehr vorliegt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Daher </a:t>
            </a:r>
            <a:r>
              <a:rPr lang="de-DE" b="1" dirty="0">
                <a:sym typeface="Wingdings" panose="05000000000000000000" pitchFamily="2" charset="2"/>
              </a:rPr>
              <a:t>zweite Versuchsreihe </a:t>
            </a:r>
            <a:r>
              <a:rPr lang="de-DE" dirty="0">
                <a:sym typeface="Wingdings" panose="05000000000000000000" pitchFamily="2" charset="2"/>
              </a:rPr>
              <a:t>auch </a:t>
            </a:r>
            <a:r>
              <a:rPr lang="de-DE" dirty="0" err="1">
                <a:sym typeface="Wingdings" panose="05000000000000000000" pitchFamily="2" charset="2"/>
              </a:rPr>
              <a:t>Geflechtstrukturen</a:t>
            </a:r>
            <a:r>
              <a:rPr lang="de-DE" dirty="0">
                <a:sym typeface="Wingdings" panose="05000000000000000000" pitchFamily="2" charset="2"/>
              </a:rPr>
              <a:t> mit </a:t>
            </a:r>
            <a:r>
              <a:rPr lang="de-DE" b="1" dirty="0">
                <a:sym typeface="Wingdings" panose="05000000000000000000" pitchFamily="2" charset="2"/>
              </a:rPr>
              <a:t>12 Klöppeln für </a:t>
            </a:r>
            <a:r>
              <a:rPr lang="de-DE" b="1" dirty="0" err="1">
                <a:sym typeface="Wingdings" panose="05000000000000000000" pitchFamily="2" charset="2"/>
              </a:rPr>
              <a:t>Isaohm</a:t>
            </a:r>
            <a:r>
              <a:rPr lang="de-DE" b="1" dirty="0">
                <a:sym typeface="Wingdings" panose="05000000000000000000" pitchFamily="2" charset="2"/>
              </a:rPr>
              <a:t> + Mono </a:t>
            </a:r>
            <a:r>
              <a:rPr lang="de-DE" dirty="0">
                <a:sym typeface="Wingdings" panose="05000000000000000000" pitchFamily="2" charset="2"/>
              </a:rPr>
              <a:t>hergestellt, um höhere Flechtdichte (6F und 10F) ohne ein reißen des </a:t>
            </a:r>
            <a:r>
              <a:rPr lang="de-DE" dirty="0" err="1">
                <a:sym typeface="Wingdings" panose="05000000000000000000" pitchFamily="2" charset="2"/>
              </a:rPr>
              <a:t>Isaohm</a:t>
            </a:r>
            <a:r>
              <a:rPr lang="de-DE" dirty="0">
                <a:sym typeface="Wingdings" panose="05000000000000000000" pitchFamily="2" charset="2"/>
              </a:rPr>
              <a:t> zu erzielen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	 Sensoreigenschaften nicht verbessert, weshalb mit PES212dtex </a:t>
            </a:r>
            <a:r>
              <a:rPr lang="de-DE" dirty="0" err="1">
                <a:sym typeface="Wingdings" panose="05000000000000000000" pitchFamily="2" charset="2"/>
              </a:rPr>
              <a:t>Isaohm</a:t>
            </a:r>
            <a:r>
              <a:rPr lang="de-DE" dirty="0">
                <a:sym typeface="Wingdings" panose="05000000000000000000" pitchFamily="2" charset="2"/>
              </a:rPr>
              <a:t> mit 12 Klöppeln (3F, 6F, 10F) und ST+150 mit 12 Klöppeln (6F, 	10F, 20F) erweitert wurde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*Monofilament Durchmesser 0,1 mm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44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Zwischen </a:t>
            </a:r>
            <a:r>
              <a:rPr lang="de-DE" b="1" dirty="0">
                <a:sym typeface="Wingdings" panose="05000000000000000000" pitchFamily="2" charset="2"/>
              </a:rPr>
              <a:t>3F mit 6 und 12 Klöppel unterschied in rel. R-Änderung nur ca. 0,5 % </a:t>
            </a:r>
            <a:r>
              <a:rPr lang="de-DE" dirty="0">
                <a:sym typeface="Wingdings" panose="05000000000000000000" pitchFamily="2" charset="2"/>
              </a:rPr>
              <a:t>bei Dehngrenze 10%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Zwischen 3F und 10F bei 12 Klöppel aber größerer Unterschied  bei 3F rel. R-Änderung ca. 13,5% und bei 10F ca. 6,5% </a:t>
            </a:r>
            <a:r>
              <a:rPr lang="de-DE" b="1" dirty="0">
                <a:sym typeface="Wingdings" panose="05000000000000000000" pitchFamily="2" charset="2"/>
              </a:rPr>
              <a:t>(geringere Flechtdichte = höhere Widerstandsänderung, da Sensor gestreckter liegt)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0" dirty="0">
                <a:sym typeface="Wingdings" panose="05000000000000000000" pitchFamily="2" charset="2"/>
              </a:rPr>
              <a:t>Vergleich </a:t>
            </a:r>
            <a:r>
              <a:rPr lang="de-DE" b="0" dirty="0" err="1">
                <a:sym typeface="Wingdings" panose="05000000000000000000" pitchFamily="2" charset="2"/>
              </a:rPr>
              <a:t>Isaohm</a:t>
            </a:r>
            <a:r>
              <a:rPr lang="de-DE" b="0" dirty="0">
                <a:sym typeface="Wingdings" panose="05000000000000000000" pitchFamily="2" charset="2"/>
              </a:rPr>
              <a:t> und </a:t>
            </a:r>
            <a:r>
              <a:rPr lang="de-DE" b="1" dirty="0">
                <a:sym typeface="Wingdings" panose="05000000000000000000" pitchFamily="2" charset="2"/>
              </a:rPr>
              <a:t>ST+150: </a:t>
            </a:r>
            <a:r>
              <a:rPr lang="de-DE" b="1" dirty="0" err="1">
                <a:sym typeface="Wingdings" panose="05000000000000000000" pitchFamily="2" charset="2"/>
              </a:rPr>
              <a:t>Peakkurve</a:t>
            </a:r>
            <a:r>
              <a:rPr lang="de-DE" b="1" dirty="0">
                <a:sym typeface="Wingdings" panose="05000000000000000000" pitchFamily="2" charset="2"/>
              </a:rPr>
              <a:t> driftet</a:t>
            </a:r>
            <a:r>
              <a:rPr lang="de-DE" b="0" dirty="0">
                <a:sym typeface="Wingdings" panose="05000000000000000000" pitchFamily="2" charset="2"/>
              </a:rPr>
              <a:t> bei ST+150 ebenfalls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kein Rückgang des </a:t>
            </a:r>
            <a:r>
              <a:rPr lang="de-DE" dirty="0" err="1">
                <a:sym typeface="Wingdings" panose="05000000000000000000" pitchFamily="2" charset="2"/>
              </a:rPr>
              <a:t>Isaohms</a:t>
            </a:r>
            <a:r>
              <a:rPr lang="de-DE" dirty="0">
                <a:sym typeface="Wingdings" panose="05000000000000000000" pitchFamily="2" charset="2"/>
              </a:rPr>
              <a:t> oder ST+150 in seine Ausgangslage innerhalb der Flechtstruktur, wodurch kein Sensorsignal mehr vorliegt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Geringe Rückstelleigenschaft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______________________________________________________________________________________________________________________________________________________________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Alle hergestellten </a:t>
            </a:r>
            <a:r>
              <a:rPr lang="de-DE" b="1" dirty="0" err="1">
                <a:sym typeface="Wingdings" panose="05000000000000000000" pitchFamily="2" charset="2"/>
              </a:rPr>
              <a:t>Geflechtstrukturen</a:t>
            </a:r>
            <a:r>
              <a:rPr lang="de-DE" dirty="0">
                <a:sym typeface="Wingdings" panose="05000000000000000000" pitchFamily="2" charset="2"/>
              </a:rPr>
              <a:t> weisen diese </a:t>
            </a:r>
            <a:r>
              <a:rPr lang="de-DE" b="1" dirty="0">
                <a:sym typeface="Wingdings" panose="05000000000000000000" pitchFamily="2" charset="2"/>
              </a:rPr>
              <a:t>fehlende Rückstelleigenschaft </a:t>
            </a:r>
            <a:r>
              <a:rPr lang="de-DE" dirty="0">
                <a:sym typeface="Wingdings" panose="05000000000000000000" pitchFamily="2" charset="2"/>
              </a:rPr>
              <a:t>auf, sodass im weiteren Projektverlauf nicht mit den Geflechten weiter gearbeitet wird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/>
              <a:t>Ungeeignet aufgrund </a:t>
            </a:r>
            <a:r>
              <a:rPr lang="de-DE" sz="1200" b="1" dirty="0"/>
              <a:t>hoher Hysterese,</a:t>
            </a:r>
            <a:r>
              <a:rPr lang="de-DE" sz="1200" b="1" baseline="0" dirty="0"/>
              <a:t> Nichtlinearität</a:t>
            </a:r>
            <a:r>
              <a:rPr lang="de-DE" sz="1200" baseline="0" dirty="0"/>
              <a:t> sowie </a:t>
            </a:r>
            <a:r>
              <a:rPr lang="de-DE" sz="1200" b="1" baseline="0" dirty="0"/>
              <a:t>geringem elastischen Dehnbereich</a:t>
            </a:r>
            <a:r>
              <a:rPr lang="de-DE" sz="1200" baseline="0" dirty="0"/>
              <a:t>, weiterhin </a:t>
            </a:r>
            <a:r>
              <a:rPr lang="de-DE" sz="1200" dirty="0"/>
              <a:t>Forschungsgegenstand am ITM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Versuche mit </a:t>
            </a:r>
            <a:r>
              <a:rPr lang="de-DE" b="1" dirty="0">
                <a:sym typeface="Wingdings" panose="05000000000000000000" pitchFamily="2" charset="2"/>
              </a:rPr>
              <a:t>gewebten und gestickten in situ Sensoren</a:t>
            </a:r>
            <a:r>
              <a:rPr lang="de-DE" dirty="0">
                <a:sym typeface="Wingdings" panose="05000000000000000000" pitchFamily="2" charset="2"/>
              </a:rPr>
              <a:t>, mit ST+150 und Vorzugslösung </a:t>
            </a:r>
            <a:r>
              <a:rPr lang="de-DE" dirty="0" err="1">
                <a:sym typeface="Wingdings" panose="05000000000000000000" pitchFamily="2" charset="2"/>
              </a:rPr>
              <a:t>Isaohm</a:t>
            </a:r>
            <a:r>
              <a:rPr lang="de-DE" dirty="0">
                <a:sym typeface="Wingdings" panose="05000000000000000000" pitchFamily="2" charset="2"/>
              </a:rPr>
              <a:t> (temperaturstabil)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Einbringung einer Strukturdehnung durch Ondulation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______________________________________________________________________________________________________________________________________________________________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Es wurden auch versuche zum </a:t>
            </a:r>
            <a:r>
              <a:rPr lang="de-DE" b="1" dirty="0">
                <a:sym typeface="Wingdings" panose="05000000000000000000" pitchFamily="2" charset="2"/>
              </a:rPr>
              <a:t>beschichten mit HV am Base-</a:t>
            </a:r>
            <a:r>
              <a:rPr lang="de-DE" b="1" dirty="0" err="1">
                <a:sym typeface="Wingdings" panose="05000000000000000000" pitchFamily="2" charset="2"/>
              </a:rPr>
              <a:t>Coater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dirty="0">
                <a:sym typeface="Wingdings" panose="05000000000000000000" pitchFamily="2" charset="2"/>
              </a:rPr>
              <a:t>durchgeführt, jedoch kein automatisierter Prozess für große Garnmengen  verbessert die textile Verarbeitbarkeit nicht, da der HV zu einer </a:t>
            </a:r>
            <a:r>
              <a:rPr lang="de-DE" b="1" dirty="0">
                <a:sym typeface="Wingdings" panose="05000000000000000000" pitchFamily="2" charset="2"/>
              </a:rPr>
              <a:t>Versteifung des Garns </a:t>
            </a:r>
            <a:r>
              <a:rPr lang="de-DE" dirty="0">
                <a:sym typeface="Wingdings" panose="05000000000000000000" pitchFamily="2" charset="2"/>
              </a:rPr>
              <a:t>führt, keine dünne Schicht </a:t>
            </a:r>
            <a:r>
              <a:rPr lang="de-DE" dirty="0" err="1">
                <a:sym typeface="Wingdings" panose="05000000000000000000" pitchFamily="2" charset="2"/>
              </a:rPr>
              <a:t>auftragbar</a:t>
            </a:r>
            <a:r>
              <a:rPr lang="de-DE" dirty="0">
                <a:sym typeface="Wingdings" panose="05000000000000000000" pitchFamily="2" charset="2"/>
              </a:rPr>
              <a:t> und </a:t>
            </a:r>
            <a:r>
              <a:rPr lang="de-DE" b="1" dirty="0">
                <a:sym typeface="Wingdings" panose="05000000000000000000" pitchFamily="2" charset="2"/>
              </a:rPr>
              <a:t>HV bildet Tropfen </a:t>
            </a:r>
            <a:r>
              <a:rPr lang="de-DE" dirty="0">
                <a:sym typeface="Wingdings" panose="05000000000000000000" pitchFamily="2" charset="2"/>
              </a:rPr>
              <a:t>auf Garnoberfläche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Aus vorherigen Projekten ist bekannt, dass beide Materialien die textilen Verarbeitungsprozesse ohne Schädigung überstehen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Zudem </a:t>
            </a:r>
            <a:r>
              <a:rPr lang="de-DE" b="1" dirty="0">
                <a:sym typeface="Wingdings" panose="05000000000000000000" pitchFamily="2" charset="2"/>
              </a:rPr>
              <a:t>wird im Beschichtungsprozess ein HV zur PVC-Paste hinzugeführt</a:t>
            </a:r>
            <a:r>
              <a:rPr lang="de-DE" dirty="0">
                <a:sym typeface="Wingdings" panose="05000000000000000000" pitchFamily="2" charset="2"/>
              </a:rPr>
              <a:t>, so dass eine </a:t>
            </a:r>
            <a:r>
              <a:rPr lang="de-DE" b="1" dirty="0">
                <a:sym typeface="Wingdings" panose="05000000000000000000" pitchFamily="2" charset="2"/>
              </a:rPr>
              <a:t>dauerhafte Verbindung zur Membranoberfläche wird hierdurch erzielt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696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Zusammenschaltung der Sensoren zu Sensornetzwerk über niederohmige </a:t>
            </a:r>
            <a:r>
              <a:rPr lang="de-DE" b="1" dirty="0" err="1"/>
              <a:t>Trassierungen</a:t>
            </a:r>
            <a:r>
              <a:rPr lang="de-DE" b="1" dirty="0"/>
              <a:t> </a:t>
            </a:r>
            <a:r>
              <a:rPr lang="de-DE" b="1" dirty="0">
                <a:sym typeface="Wingdings" panose="05000000000000000000" pitchFamily="2" charset="2"/>
              </a:rPr>
              <a:t> Richtungsselektive Sensorbereiche</a:t>
            </a:r>
            <a:endParaRPr lang="de-D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Als Trassierungsmaterial wird </a:t>
            </a:r>
            <a:r>
              <a:rPr lang="de-DE" b="1" dirty="0" err="1"/>
              <a:t>Litzwire</a:t>
            </a:r>
            <a:r>
              <a:rPr lang="de-DE" dirty="0"/>
              <a:t> verwendet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 Bruchdehnung 15 %; R0 bei 250 mm = 0,05 </a:t>
            </a:r>
            <a:r>
              <a:rPr lang="de-DE" dirty="0" err="1">
                <a:sym typeface="Wingdings" panose="05000000000000000000" pitchFamily="2" charset="2"/>
              </a:rPr>
              <a:t>ohm</a:t>
            </a:r>
            <a:endParaRPr lang="de-DE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feine Kupferlitzen mit Silberbeschichtung; wird aufgrund seines geringen elektrischen Widerstands verwendet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_________________________________________________________________________________________________________________________________________________________________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Beim </a:t>
            </a:r>
            <a:r>
              <a:rPr lang="de-DE" b="1" dirty="0"/>
              <a:t>Stickkonzept</a:t>
            </a:r>
            <a:r>
              <a:rPr lang="de-DE" dirty="0"/>
              <a:t> wird zum auslesen der Sensormäander </a:t>
            </a:r>
            <a:r>
              <a:rPr lang="de-DE" b="1" dirty="0" err="1"/>
              <a:t>gemultiplexed</a:t>
            </a:r>
            <a:endParaRPr lang="de-DE" b="1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Es wurde zum einen direkt auf die Membran gestickt und anschließend eine zusätzliche PVC-Beschichtung aufgetragen (siehe Demonstrator) und zum anderen auf das Gewebe gestickt, welches später zusammen mit den Webkonzepten beschichtet wird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Webkonzepte: </a:t>
            </a:r>
            <a:r>
              <a:rPr lang="de-DE" dirty="0"/>
              <a:t>Panama 2/2 Bindung mit </a:t>
            </a:r>
            <a:r>
              <a:rPr lang="de-DE" dirty="0" err="1"/>
              <a:t>Kett</a:t>
            </a:r>
            <a:r>
              <a:rPr lang="de-DE" dirty="0"/>
              <a:t>-/Schussdichte 12/cm, 1.100 </a:t>
            </a:r>
            <a:r>
              <a:rPr lang="de-DE" dirty="0" err="1"/>
              <a:t>dtex</a:t>
            </a:r>
            <a:r>
              <a:rPr lang="de-DE" dirty="0"/>
              <a:t> PES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Sensorik mit </a:t>
            </a:r>
            <a:r>
              <a:rPr lang="de-DE" dirty="0" err="1"/>
              <a:t>Flottung</a:t>
            </a:r>
            <a:r>
              <a:rPr lang="de-DE" dirty="0"/>
              <a:t> eingebracht, an den </a:t>
            </a:r>
            <a:r>
              <a:rPr lang="de-DE" b="1" dirty="0"/>
              <a:t>Kontaktpunkten mit Trassierung </a:t>
            </a:r>
            <a:r>
              <a:rPr lang="de-DE" dirty="0"/>
              <a:t>wird jedoch beidseitig von der Trassierung als Leinwand abgebunden, um einen Kontakt zwischen Sensor und Trassierung herzustellen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Webkonzepte und Stickkonzept sind alle </a:t>
            </a:r>
            <a:r>
              <a:rPr lang="de-DE" dirty="0" err="1"/>
              <a:t>abgewebt</a:t>
            </a:r>
            <a:r>
              <a:rPr lang="de-DE" dirty="0"/>
              <a:t>/bestickt </a:t>
            </a:r>
            <a:r>
              <a:rPr lang="de-DE" b="1" dirty="0"/>
              <a:t>mit </a:t>
            </a:r>
            <a:r>
              <a:rPr lang="de-DE" b="1" dirty="0" err="1"/>
              <a:t>Isaohm</a:t>
            </a:r>
            <a:r>
              <a:rPr lang="de-DE" b="1" dirty="0"/>
              <a:t> und mit SilverTech+150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_________________________________________________________________________________________________________________________________________________________________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Vorteil von Konzept 1: auslesen der Sensoren bis auf Schuss-Sensor an einer Membranseite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Konzept 2 und 3 ist die Kontaktierung in vertikaler Richtung bei Konfektionierung zu berücksichtigen </a:t>
            </a:r>
            <a:r>
              <a:rPr lang="de-DE" dirty="0">
                <a:sym typeface="Wingdings" panose="05000000000000000000" pitchFamily="2" charset="2"/>
              </a:rPr>
              <a:t> Nahtstellen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Wenn Stickkonzept ohne Mäander und nur als Gitter, dann Problem das </a:t>
            </a:r>
            <a:r>
              <a:rPr lang="de-DE" dirty="0" err="1"/>
              <a:t>strom</a:t>
            </a:r>
            <a:r>
              <a:rPr lang="de-DE" dirty="0"/>
              <a:t> durch andere Kreuzungspunkte/Sensorreihen läuft, da es immer den weg des geringsten Widerstands wählt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877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Zusammenschaltung der Sensoren zu Sensornetzwerk über niederohmige </a:t>
            </a:r>
            <a:r>
              <a:rPr lang="de-DE" b="1" dirty="0" err="1"/>
              <a:t>Trassierungen</a:t>
            </a:r>
            <a:r>
              <a:rPr lang="de-DE" b="1" dirty="0"/>
              <a:t> </a:t>
            </a:r>
            <a:r>
              <a:rPr lang="de-DE" b="1" dirty="0">
                <a:sym typeface="Wingdings" panose="05000000000000000000" pitchFamily="2" charset="2"/>
              </a:rPr>
              <a:t> Richtungsselektive Sensorbereiche</a:t>
            </a:r>
            <a:endParaRPr lang="de-D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Als Trassierungsmaterial wird </a:t>
            </a:r>
            <a:r>
              <a:rPr lang="de-DE" b="1" dirty="0" err="1"/>
              <a:t>Litzwire</a:t>
            </a:r>
            <a:r>
              <a:rPr lang="de-DE" dirty="0"/>
              <a:t> verwendet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 Bruchdehnung 15 %; R0 bei 250 mm = 0,05 </a:t>
            </a:r>
            <a:r>
              <a:rPr lang="de-DE" dirty="0" err="1">
                <a:sym typeface="Wingdings" panose="05000000000000000000" pitchFamily="2" charset="2"/>
              </a:rPr>
              <a:t>ohm</a:t>
            </a:r>
            <a:endParaRPr lang="de-DE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feine Kupferlitzen mit Silberbeschichtung; wird aufgrund seines geringen elektrischen Widerstands verwendet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_________________________________________________________________________________________________________________________________________________________________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Beim </a:t>
            </a:r>
            <a:r>
              <a:rPr lang="de-DE" b="1" dirty="0"/>
              <a:t>Stickkonzept</a:t>
            </a:r>
            <a:r>
              <a:rPr lang="de-DE" dirty="0"/>
              <a:t> wird zum auslesen der Sensormäander </a:t>
            </a:r>
            <a:r>
              <a:rPr lang="de-DE" b="1" dirty="0" err="1"/>
              <a:t>gemultiplexed</a:t>
            </a:r>
            <a:endParaRPr lang="de-DE" b="1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Es wurde zum einen direkt auf die Membran gestickt und anschließend eine zusätzliche PVC-Beschichtung aufgetragen (siehe Demonstrator) und zum anderen auf das Gewebe gestickt, welches später zusammen mit den Webkonzepten beschichtet wird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Webkonzepte: </a:t>
            </a:r>
            <a:r>
              <a:rPr lang="de-DE" dirty="0"/>
              <a:t>Panama 2/2 Bindung mit </a:t>
            </a:r>
            <a:r>
              <a:rPr lang="de-DE" dirty="0" err="1"/>
              <a:t>Kett</a:t>
            </a:r>
            <a:r>
              <a:rPr lang="de-DE" dirty="0"/>
              <a:t>-/Schussdichte 12/cm, 1.100 </a:t>
            </a:r>
            <a:r>
              <a:rPr lang="de-DE" dirty="0" err="1"/>
              <a:t>dtex</a:t>
            </a:r>
            <a:r>
              <a:rPr lang="de-DE" dirty="0"/>
              <a:t> PES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Sensorik mit </a:t>
            </a:r>
            <a:r>
              <a:rPr lang="de-DE" dirty="0" err="1"/>
              <a:t>Flottung</a:t>
            </a:r>
            <a:r>
              <a:rPr lang="de-DE" dirty="0"/>
              <a:t> eingebracht, an den </a:t>
            </a:r>
            <a:r>
              <a:rPr lang="de-DE" b="1" dirty="0"/>
              <a:t>Kontaktpunkten mit Trassierung </a:t>
            </a:r>
            <a:r>
              <a:rPr lang="de-DE" dirty="0"/>
              <a:t>wird jedoch beidseitig von der Trassierung als Leinwand abgebunden, um einen Kontakt zwischen Sensor und Trassierung herzustellen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Webkonzepte und Stickkonzept sind alle </a:t>
            </a:r>
            <a:r>
              <a:rPr lang="de-DE" dirty="0" err="1"/>
              <a:t>abgewebt</a:t>
            </a:r>
            <a:r>
              <a:rPr lang="de-DE" dirty="0"/>
              <a:t>/bestickt </a:t>
            </a:r>
            <a:r>
              <a:rPr lang="de-DE" b="1" dirty="0"/>
              <a:t>mit </a:t>
            </a:r>
            <a:r>
              <a:rPr lang="de-DE" b="1" dirty="0" err="1"/>
              <a:t>Isaohm</a:t>
            </a:r>
            <a:r>
              <a:rPr lang="de-DE" b="1" dirty="0"/>
              <a:t> und mit SilverTech+150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_________________________________________________________________________________________________________________________________________________________________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Vorteil von Konzept 1: auslesen der Sensoren bis auf Schuss-Sensor an einer Membranseite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Konzept 2 und 3 ist die Kontaktierung in vertikaler Richtung bei Konfektionierung zu berücksichtigen </a:t>
            </a:r>
            <a:r>
              <a:rPr lang="de-DE" dirty="0">
                <a:sym typeface="Wingdings" panose="05000000000000000000" pitchFamily="2" charset="2"/>
              </a:rPr>
              <a:t> Nahtstellen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Wenn Stickkonzept ohne Mäander und nur als Gitter, dann Problem das </a:t>
            </a:r>
            <a:r>
              <a:rPr lang="de-DE" dirty="0" err="1"/>
              <a:t>strom</a:t>
            </a:r>
            <a:r>
              <a:rPr lang="de-DE" dirty="0"/>
              <a:t> durch andere Kreuzungspunkte/Sensorreihen läuft, da es immer den weg des geringsten Widerstands wählt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7218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Zick-Zack und Kettelstich mit </a:t>
            </a:r>
            <a:r>
              <a:rPr lang="de-DE" dirty="0" err="1"/>
              <a:t>Shieldex</a:t>
            </a:r>
            <a:r>
              <a:rPr lang="de-DE" dirty="0"/>
              <a:t>, da mit ST+150 kein sauberes Stickbild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TFP-Proben gestickt mit </a:t>
            </a:r>
            <a:r>
              <a:rPr lang="de-DE" dirty="0" err="1"/>
              <a:t>Isaohm</a:t>
            </a:r>
            <a:r>
              <a:rPr lang="de-DE" dirty="0"/>
              <a:t> und ST+150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670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endParaRPr lang="de-DE" dirty="0"/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/>
              <a:t>Mäander Zick-Zack-Stich unter 4% bei </a:t>
            </a:r>
            <a:r>
              <a:rPr lang="de-DE" dirty="0" err="1"/>
              <a:t>zyklen</a:t>
            </a:r>
            <a:r>
              <a:rPr lang="de-DE" dirty="0"/>
              <a:t> zurück kein Sensorsignal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/>
              <a:t>(Mäander Kettelstich starker nichtlinearer Sensordrift)</a:t>
            </a:r>
          </a:p>
          <a:p>
            <a:pPr marL="171450" indent="-171450">
              <a:buFont typeface="Symbol" panose="05050102010706020507" pitchFamily="18" charset="2"/>
              <a:buChar char="-"/>
            </a:pPr>
            <a:endParaRPr lang="de-DE" dirty="0"/>
          </a:p>
          <a:p>
            <a:pPr marL="171450" indent="-171450">
              <a:buFont typeface="Symbol" panose="05050102010706020507" pitchFamily="18" charset="2"/>
              <a:buChar char="-"/>
            </a:pPr>
            <a:r>
              <a:rPr lang="de-DE" dirty="0"/>
              <a:t>TFP </a:t>
            </a:r>
            <a:r>
              <a:rPr lang="de-DE" dirty="0" err="1"/>
              <a:t>Isaohm</a:t>
            </a:r>
            <a:r>
              <a:rPr lang="de-DE" dirty="0"/>
              <a:t> mit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Stichtyp</a:t>
            </a:r>
            <a:r>
              <a:rPr lang="de-DE" dirty="0"/>
              <a:t> für Stickfaden (Zick-Zack-Stich)</a:t>
            </a:r>
            <a:r>
              <a:rPr lang="de-DE" dirty="0">
                <a:sym typeface="Wingdings" panose="05000000000000000000" pitchFamily="2" charset="2"/>
              </a:rPr>
              <a:t> Umkehrpunkte im Mäander erfahren Spannungsspitzen aufgrund spitzer Umkehrpunkte, wodurch </a:t>
            </a:r>
            <a:r>
              <a:rPr lang="de-DE" dirty="0" err="1">
                <a:sym typeface="Wingdings" panose="05000000000000000000" pitchFamily="2" charset="2"/>
              </a:rPr>
              <a:t>Isaohm</a:t>
            </a:r>
            <a:r>
              <a:rPr lang="de-DE" dirty="0">
                <a:sym typeface="Wingdings" panose="05000000000000000000" pitchFamily="2" charset="2"/>
              </a:rPr>
              <a:t> an diesen Stellen reißt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Stichtyp</a:t>
            </a:r>
            <a:r>
              <a:rPr lang="de-DE" dirty="0">
                <a:sym typeface="Wingdings" panose="05000000000000000000" pitchFamily="2" charset="2"/>
              </a:rPr>
              <a:t> geändert auf ST7 </a:t>
            </a:r>
          </a:p>
          <a:p>
            <a:pPr marL="1085850" lvl="2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Bis 7 % Dehnung der Membran geeignet, drüber reißt </a:t>
            </a:r>
            <a:r>
              <a:rPr lang="de-DE" dirty="0" err="1">
                <a:sym typeface="Wingdings" panose="05000000000000000000" pitchFamily="2" charset="2"/>
              </a:rPr>
              <a:t>Isaohm</a:t>
            </a:r>
            <a:endParaRPr lang="de-DE" dirty="0">
              <a:sym typeface="Wingdings" panose="05000000000000000000" pitchFamily="2" charset="2"/>
            </a:endParaRPr>
          </a:p>
          <a:p>
            <a:pPr marL="1085850" lvl="2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Ca. 3,7 % rel. Widerstandsänderung bei 7 % Dehnung</a:t>
            </a:r>
          </a:p>
          <a:p>
            <a:pPr marL="1085850" lvl="2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 typeface="Symbol" panose="05050102010706020507" pitchFamily="18" charset="2"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Transferfolien aus PU</a:t>
            </a:r>
          </a:p>
          <a:p>
            <a:pPr marL="628650" lvl="1" indent="-171450"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PVC </a:t>
            </a:r>
            <a:r>
              <a:rPr lang="de-DE" dirty="0" err="1">
                <a:sym typeface="Wingdings" panose="05000000000000000000" pitchFamily="2" charset="2"/>
              </a:rPr>
              <a:t>oberfläche</a:t>
            </a:r>
            <a:r>
              <a:rPr lang="de-DE" dirty="0">
                <a:sym typeface="Wingdings" panose="05000000000000000000" pitchFamily="2" charset="2"/>
              </a:rPr>
              <a:t> mit Ethanol gereinigt und Folie in Heißpresse aufgebracht</a:t>
            </a:r>
          </a:p>
          <a:p>
            <a:pPr marL="628650" lvl="1" indent="-171450">
              <a:buFont typeface="Symbol" panose="05050102010706020507" pitchFamily="18" charset="2"/>
              <a:buChar char="-"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066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7530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819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365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63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36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3067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Vorbereitung Gewebe: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Sensormäander aufsticken; </a:t>
            </a:r>
            <a:r>
              <a:rPr lang="de-DE" b="1" dirty="0">
                <a:sym typeface="Wingdings" panose="05000000000000000000" pitchFamily="2" charset="2"/>
              </a:rPr>
              <a:t>Probleme in der Fadenspannung je nach Mäanderausrichtung aufgrund der Funktionsweise des Legekopfes der TFP-Anlage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1" dirty="0">
                <a:sym typeface="Wingdings" panose="05000000000000000000" pitchFamily="2" charset="2"/>
              </a:rPr>
              <a:t>Fragestellung: </a:t>
            </a:r>
            <a:r>
              <a:rPr lang="de-DE" dirty="0">
                <a:sym typeface="Wingdings" panose="05000000000000000000" pitchFamily="2" charset="2"/>
              </a:rPr>
              <a:t>inwiefern die PVC-Paste im Beschichtungsprozess zu einer Isolierung zw. Trassierung und Sensor führt</a:t>
            </a:r>
            <a:endParaRPr lang="de-DE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>
                <a:sym typeface="Wingdings" panose="05000000000000000000" pitchFamily="2" charset="2"/>
              </a:rPr>
              <a:t>Daher Versuche zum nachträglichen kontaktieren der Kontaktpunkte mit: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1" dirty="0">
                <a:sym typeface="Wingdings" panose="05000000000000000000" pitchFamily="2" charset="2"/>
              </a:rPr>
              <a:t>2K Epoxid-Silberleitkleber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>
                <a:sym typeface="Wingdings" panose="05000000000000000000" pitchFamily="2" charset="2"/>
              </a:rPr>
              <a:t>UV-Leitkleber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>
                <a:sym typeface="Wingdings" panose="05000000000000000000" pitchFamily="2" charset="2"/>
              </a:rPr>
              <a:t>Weichlöten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b="0" dirty="0" err="1">
                <a:sym typeface="Wingdings" panose="05000000000000000000" pitchFamily="2" charset="2"/>
              </a:rPr>
              <a:t>Wireglue</a:t>
            </a:r>
            <a:endParaRPr lang="de-DE" b="0" dirty="0">
              <a:sym typeface="Wingdings" panose="05000000000000000000" pitchFamily="2" charset="2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Die </a:t>
            </a:r>
            <a:r>
              <a:rPr lang="de-DE" b="1" dirty="0">
                <a:sym typeface="Wingdings" panose="05000000000000000000" pitchFamily="2" charset="2"/>
              </a:rPr>
              <a:t>hälfte der Konzepte werden mit elektrischem Silberleitkleber an den Kontaktpunkten zw. Sensor und Trassierung </a:t>
            </a:r>
            <a:r>
              <a:rPr lang="de-DE" dirty="0">
                <a:sym typeface="Wingdings" panose="05000000000000000000" pitchFamily="2" charset="2"/>
              </a:rPr>
              <a:t>ausgestattet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/>
              <a:t>____________________________________________________________________________________________________________________________________________________________________________________________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PVC-Beschichtung + HV von </a:t>
            </a:r>
            <a:r>
              <a:rPr lang="de-DE" dirty="0" err="1"/>
              <a:t>Heytex</a:t>
            </a:r>
            <a:r>
              <a:rPr lang="de-DE" dirty="0"/>
              <a:t> Bramsche GmbH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	 auf </a:t>
            </a:r>
            <a:r>
              <a:rPr lang="de-DE" dirty="0" err="1">
                <a:sym typeface="Wingdings" panose="05000000000000000000" pitchFamily="2" charset="2"/>
              </a:rPr>
              <a:t>Linecoater</a:t>
            </a:r>
            <a:r>
              <a:rPr lang="de-DE" dirty="0">
                <a:sym typeface="Wingdings" panose="05000000000000000000" pitchFamily="2" charset="2"/>
              </a:rPr>
              <a:t>, da Base-</a:t>
            </a:r>
            <a:r>
              <a:rPr lang="de-DE" dirty="0" err="1">
                <a:sym typeface="Wingdings" panose="05000000000000000000" pitchFamily="2" charset="2"/>
              </a:rPr>
              <a:t>Coater</a:t>
            </a:r>
            <a:r>
              <a:rPr lang="de-DE" dirty="0">
                <a:sym typeface="Wingdings" panose="05000000000000000000" pitchFamily="2" charset="2"/>
              </a:rPr>
              <a:t> nicht für Gewebebreiten &gt; 300 mm verwendet werden 	kann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Auftrag mit Rakel 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Keine beidseitige Beschichtung in einem Durchlauf an unserer Anlage möglich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Die </a:t>
            </a:r>
            <a:r>
              <a:rPr lang="de-DE" b="1" dirty="0"/>
              <a:t>erste Beschichtungsseite weist eine gleichmäßige und fehlerfreie Beschichtung </a:t>
            </a:r>
            <a:r>
              <a:rPr lang="de-DE" dirty="0"/>
              <a:t>auf, während die </a:t>
            </a:r>
            <a:r>
              <a:rPr lang="de-DE" b="1" dirty="0"/>
              <a:t>zweite Seite </a:t>
            </a:r>
            <a:r>
              <a:rPr lang="de-DE" dirty="0"/>
              <a:t>keine Möglichkeit zum Entweichen der Luft bietet, was zur </a:t>
            </a:r>
            <a:r>
              <a:rPr lang="de-DE" b="1" dirty="0"/>
              <a:t>Bildung von Blasen </a:t>
            </a:r>
            <a:r>
              <a:rPr lang="de-DE" dirty="0"/>
              <a:t>führt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Beschichtungsauftrag auf zweiter Seite </a:t>
            </a:r>
            <a:r>
              <a:rPr lang="de-DE" b="1" dirty="0"/>
              <a:t>nicht homogen</a:t>
            </a:r>
            <a:r>
              <a:rPr lang="de-DE" dirty="0"/>
              <a:t>, da Webkante nach erstem Durchlauf bereits ausfranst und im zweiten Durchlauf somit die Auftragsdicke stark variiert (visuelle Bewertung)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__________________________________________________________________________________________________________________________________________________________________________________________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Gewebe </a:t>
            </a:r>
            <a:r>
              <a:rPr lang="de-DE" b="1" dirty="0"/>
              <a:t>mit PVC ohne Sensorik (Referenz) Kraft bei 10% Dehnung Kette = 1.640 N [SA 51,6]; Schuss = 1.570 N [SA 99,9] </a:t>
            </a:r>
            <a:r>
              <a:rPr lang="de-DE" dirty="0"/>
              <a:t>(vgl. Membran </a:t>
            </a:r>
            <a:r>
              <a:rPr lang="de-DE" dirty="0" err="1"/>
              <a:t>Heytex</a:t>
            </a:r>
            <a:r>
              <a:rPr lang="de-DE" dirty="0"/>
              <a:t> </a:t>
            </a:r>
            <a:r>
              <a:rPr lang="de-DE" dirty="0" err="1"/>
              <a:t>Kettrichtung</a:t>
            </a:r>
            <a:r>
              <a:rPr lang="de-DE" dirty="0"/>
              <a:t> bei 10% Dehnung 1310 N [SA 15,8], aber weil geringerer Beschichtungsauftrag)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Ausblick: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Charakterisierung der Membran mit integrierten Sensornetzwerken (Untersuchung mit Klebepunkten und ohne Klebepunkte; </a:t>
            </a:r>
            <a:r>
              <a:rPr lang="de-DE" b="1" dirty="0" err="1"/>
              <a:t>Isaohm</a:t>
            </a:r>
            <a:r>
              <a:rPr lang="de-DE" b="1" dirty="0"/>
              <a:t> oder ST+150; welches Konzept geeignet?)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Für weitere Demonstratoren Beschichtungsanlage bei Projektpartnern für homogene Beschichtung ohne Fehlerstellen und Reproduzierbarkeit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/>
              <a:t>* </a:t>
            </a:r>
            <a:r>
              <a:rPr lang="de-DE" b="0" dirty="0" err="1"/>
              <a:t>Linecoater</a:t>
            </a:r>
            <a:r>
              <a:rPr lang="de-DE" b="0" dirty="0"/>
              <a:t> der Fa. </a:t>
            </a:r>
            <a:r>
              <a:rPr lang="de-DE" b="0" dirty="0" err="1"/>
              <a:t>Coatema</a:t>
            </a:r>
            <a:r>
              <a:rPr lang="de-DE" b="0" dirty="0"/>
              <a:t> Arbeitsbreite bis 1m; Trockenstrecke 9m, 3 Heizzonen, bis 15m/min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367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Geprüft: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Isaohm</a:t>
            </a:r>
            <a:r>
              <a:rPr lang="de-DE" dirty="0"/>
              <a:t> gelötet </a:t>
            </a:r>
            <a:r>
              <a:rPr lang="de-DE" dirty="0">
                <a:sym typeface="Wingdings" panose="05000000000000000000" pitchFamily="2" charset="2"/>
              </a:rPr>
              <a:t> sehr geringer Übergangswiderstand aber keine stoffschlüssige Verbindung; da Nickel-Chrom Legierung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Isaohm</a:t>
            </a:r>
            <a:r>
              <a:rPr lang="de-DE" dirty="0"/>
              <a:t> + </a:t>
            </a:r>
            <a:r>
              <a:rPr lang="de-DE" dirty="0" err="1"/>
              <a:t>Wireglue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sehr hohe Standardabweichungen über Prüfdauer, R-Schwankungen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 err="1"/>
              <a:t>Isaohm</a:t>
            </a:r>
            <a:r>
              <a:rPr lang="de-DE" b="1" dirty="0"/>
              <a:t> + Silberleitkleber + Crimp </a:t>
            </a:r>
            <a:r>
              <a:rPr lang="de-DE" b="1" dirty="0">
                <a:sym typeface="Wingdings" panose="05000000000000000000" pitchFamily="2" charset="2"/>
              </a:rPr>
              <a:t> geringe SA über Prüfdauer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Isaohm</a:t>
            </a:r>
            <a:r>
              <a:rPr lang="de-DE" dirty="0">
                <a:sym typeface="Wingdings" panose="05000000000000000000" pitchFamily="2" charset="2"/>
              </a:rPr>
              <a:t> Kupferkleberband und gelötet für Demonstrator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Litzwire</a:t>
            </a:r>
            <a:r>
              <a:rPr lang="de-DE" dirty="0"/>
              <a:t> + UV-Leitkleber </a:t>
            </a:r>
            <a:r>
              <a:rPr lang="de-DE" dirty="0">
                <a:sym typeface="Wingdings" panose="05000000000000000000" pitchFamily="2" charset="2"/>
              </a:rPr>
              <a:t> hoher Übergangswiderstand (ohne bei ca. 0,06 </a:t>
            </a:r>
            <a:r>
              <a:rPr lang="de-DE" dirty="0" err="1">
                <a:sym typeface="Wingdings" panose="05000000000000000000" pitchFamily="2" charset="2"/>
              </a:rPr>
              <a:t>ohm</a:t>
            </a:r>
            <a:r>
              <a:rPr lang="de-DE" dirty="0">
                <a:sym typeface="Wingdings" panose="05000000000000000000" pitchFamily="2" charset="2"/>
              </a:rPr>
              <a:t>; mit UV-Kleber ca. zwischen 1,5 – 9 Ohm mit hohen Schwankungen über Prüfdauer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Litzwire</a:t>
            </a:r>
            <a:r>
              <a:rPr lang="de-DE" dirty="0"/>
              <a:t> + Silberleitkleber </a:t>
            </a:r>
            <a:r>
              <a:rPr lang="de-DE" dirty="0">
                <a:sym typeface="Wingdings" panose="05000000000000000000" pitchFamily="2" charset="2"/>
              </a:rPr>
              <a:t> geringer Übergangswiderstand, R über Prüfdauer stabil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>
                <a:sym typeface="Wingdings" panose="05000000000000000000" pitchFamily="2" charset="2"/>
              </a:rPr>
              <a:t>Ausblick: Induktionslötversuche 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152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7806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Umsetzung eines Echtzeitfähigen Algorithmus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Umsetzung über Regressives Neuronales Netz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Erste Versuche / Umsetzung auf Basis von Simulationsdaten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Rechts: Plot der Simulierten Lastpunkte &amp; Auswertung der Dehnungswerte in Richtung der dargestellten Sensoren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Basis für Funktionsdemonstrator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577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Reale Membran für Funktionsdemonstrator analog zu Simulation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8 aufgestickte resistive Dehnungssensoren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AD-Wandlung + Signalverstärkung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I2c Bus für Übertragung der digitalen Werte an Raspberry Pi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Echtzeitauswertung mittels Python (</a:t>
            </a:r>
            <a:r>
              <a:rPr lang="de-DE" dirty="0" err="1"/>
              <a:t>Pytorch</a:t>
            </a:r>
            <a:r>
              <a:rPr lang="de-DE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423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Sensoren verhalten sich nicht zu 100% identisch, Signalausschläge stark abhängig von Einspannung </a:t>
            </a:r>
            <a:r>
              <a:rPr lang="de-DE" dirty="0">
                <a:sym typeface="Wingdings" panose="05000000000000000000" pitchFamily="2" charset="2"/>
              </a:rPr>
              <a:t> Erfassung realer Trainingsdatenerfassung notwendig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Erste Tests mit 121 Messpunkten mit einer Last (2 kg)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mittlere Absolute Modellabweichungen im Bereich von &lt;20 mm in beide Richtungen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66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Ziel Rückschluss auf vollflächigen Spannungszustand in </a:t>
            </a:r>
            <a:r>
              <a:rPr lang="de-DE" dirty="0" err="1"/>
              <a:t>Mebran</a:t>
            </a:r>
            <a:r>
              <a:rPr lang="de-DE" dirty="0"/>
              <a:t> aus erkannter Lastposition und Betrag </a:t>
            </a:r>
            <a:r>
              <a:rPr lang="de-DE"/>
              <a:t>der aufgebrachten Last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9545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PVC Abtrag über einen CO</a:t>
            </a:r>
            <a:r>
              <a:rPr lang="de-DE" sz="1800" baseline="-25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-Laser mit 10,6 µm Wellenlänge bei 665 W Leistung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Thermisches lösen der PVC Beschichtung mit Heißluftpistole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endParaRPr lang="de-DE" sz="1800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lang="de-DE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Anmerkung: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Prüfungen mit Strukturdehnung ohne Widerstandsmessung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lang="de-DE" sz="1800" dirty="0" err="1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Biaxiale</a:t>
            </a:r>
            <a:r>
              <a:rPr lang="de-DE" sz="1800" dirty="0"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 und uniaxiale Prüfungen mit Widerstandsmessung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24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62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796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327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71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10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06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Forderungen aus Antrag + was abgesprochen wurde -&gt; Anforderungsliste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86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FGL Durchmesser 0,3 mm / </a:t>
            </a:r>
            <a:r>
              <a:rPr lang="de-DE" dirty="0" err="1"/>
              <a:t>Isaohm</a:t>
            </a:r>
            <a:r>
              <a:rPr lang="de-DE" dirty="0"/>
              <a:t> 0,07 mm / ST+150 hat 0,2 mm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Madeira und </a:t>
            </a:r>
            <a:r>
              <a:rPr lang="de-DE" b="1" dirty="0" err="1"/>
              <a:t>Shieldex</a:t>
            </a:r>
            <a:r>
              <a:rPr lang="de-DE" b="1" dirty="0"/>
              <a:t> </a:t>
            </a:r>
            <a:r>
              <a:rPr lang="de-DE" dirty="0"/>
              <a:t>Durchmesser bei ca. 0,3 mm, zudem </a:t>
            </a:r>
            <a:r>
              <a:rPr lang="de-DE" b="1" dirty="0"/>
              <a:t>geringere Bruchdehnung </a:t>
            </a:r>
            <a:r>
              <a:rPr lang="de-DE" dirty="0"/>
              <a:t>als ST+150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/>
              <a:t>FGL zunächst unter Temperatur elektromechanisch charakterisiert</a:t>
            </a:r>
            <a:r>
              <a:rPr lang="de-DE" dirty="0"/>
              <a:t>, da FGL als vielversprechendes Sensormaterial erachtet wird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Aus </a:t>
            </a:r>
            <a:r>
              <a:rPr lang="de-DE" b="1" dirty="0">
                <a:sym typeface="Wingdings" panose="05000000000000000000" pitchFamily="2" charset="2"/>
              </a:rPr>
              <a:t>ZIM-Projekt am ITM </a:t>
            </a:r>
            <a:r>
              <a:rPr lang="de-DE" dirty="0">
                <a:sym typeface="Wingdings" panose="05000000000000000000" pitchFamily="2" charset="2"/>
              </a:rPr>
              <a:t>hat sich bei sensorischen in Situ Systemen </a:t>
            </a:r>
            <a:r>
              <a:rPr lang="de-DE" b="1" dirty="0" err="1">
                <a:sym typeface="Wingdings" panose="05000000000000000000" pitchFamily="2" charset="2"/>
              </a:rPr>
              <a:t>Isaohm</a:t>
            </a:r>
            <a:r>
              <a:rPr lang="de-DE" b="1" dirty="0">
                <a:sym typeface="Wingdings" panose="05000000000000000000" pitchFamily="2" charset="2"/>
              </a:rPr>
              <a:t> als geeignet erwiesen</a:t>
            </a:r>
            <a:r>
              <a:rPr lang="de-DE" dirty="0">
                <a:sym typeface="Wingdings" panose="05000000000000000000" pitchFamily="2" charset="2"/>
              </a:rPr>
              <a:t>, v. a. aufgrund geringer Temperatur Abhängigkeit des Widerstands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2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Charakterisierung zyklisch für </a:t>
            </a:r>
            <a:r>
              <a:rPr lang="de-DE" b="1" dirty="0"/>
              <a:t>Vorauswahl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4 LM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Einfluss des </a:t>
            </a:r>
            <a:r>
              <a:rPr lang="de-DE" b="1" dirty="0"/>
              <a:t>Messwiderstands der Kontaktstellen und Stromleitungen vermeiden </a:t>
            </a:r>
            <a:r>
              <a:rPr lang="de-DE" dirty="0"/>
              <a:t>für genauere Ergebnisse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Exemplarisch Sensorverhalten </a:t>
            </a:r>
            <a:r>
              <a:rPr lang="de-DE" dirty="0" err="1"/>
              <a:t>Shieldex</a:t>
            </a:r>
            <a:r>
              <a:rPr lang="de-DE" dirty="0"/>
              <a:t> und ST+150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Garne auf Polymerbasis mit Silberbeschichtung alle ähnliches Sensorsignal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Hinsichtlich BL-Drift, </a:t>
            </a:r>
            <a:r>
              <a:rPr lang="de-DE" dirty="0" err="1">
                <a:sym typeface="Wingdings" panose="05000000000000000000" pitchFamily="2" charset="2"/>
              </a:rPr>
              <a:t>dR</a:t>
            </a:r>
            <a:r>
              <a:rPr lang="de-DE" dirty="0">
                <a:sym typeface="Wingdings" panose="05000000000000000000" pitchFamily="2" charset="2"/>
              </a:rPr>
              <a:t>/R0 und </a:t>
            </a:r>
            <a:r>
              <a:rPr lang="de-DE" dirty="0" err="1">
                <a:sym typeface="Wingdings" panose="05000000000000000000" pitchFamily="2" charset="2"/>
              </a:rPr>
              <a:t>Hystereseverhalten</a:t>
            </a:r>
            <a:endParaRPr lang="de-DE" dirty="0">
              <a:sym typeface="Wingdings" panose="05000000000000000000" pitchFamily="2" charset="2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>
                <a:sym typeface="Wingdings" panose="05000000000000000000" pitchFamily="2" charset="2"/>
              </a:rPr>
              <a:t>Amplitude der R-Änderung nimmt bei </a:t>
            </a:r>
            <a:r>
              <a:rPr lang="de-DE" b="1" dirty="0" err="1">
                <a:sym typeface="Wingdings" panose="05000000000000000000" pitchFamily="2" charset="2"/>
              </a:rPr>
              <a:t>besilberten</a:t>
            </a:r>
            <a:r>
              <a:rPr lang="de-DE" b="1" dirty="0">
                <a:sym typeface="Wingdings" panose="05000000000000000000" pitchFamily="2" charset="2"/>
              </a:rPr>
              <a:t> leicht zu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Isaohm</a:t>
            </a:r>
            <a:r>
              <a:rPr lang="de-DE" dirty="0">
                <a:sym typeface="Wingdings" panose="05000000000000000000" pitchFamily="2" charset="2"/>
              </a:rPr>
              <a:t> bis 1% elastische Dehnung  muss textiltechnisch so verarbeitet werden, dass es eine </a:t>
            </a:r>
            <a:r>
              <a:rPr lang="de-DE" b="1" dirty="0">
                <a:sym typeface="Wingdings" panose="05000000000000000000" pitchFamily="2" charset="2"/>
              </a:rPr>
              <a:t>Strukturdehnung</a:t>
            </a:r>
            <a:r>
              <a:rPr lang="de-DE" dirty="0">
                <a:sym typeface="Wingdings" panose="05000000000000000000" pitchFamily="2" charset="2"/>
              </a:rPr>
              <a:t> erhält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>
                <a:sym typeface="Wingdings" panose="05000000000000000000" pitchFamily="2" charset="2"/>
              </a:rPr>
              <a:t>Zudem stufenweise zyklische Zugprüfungen </a:t>
            </a:r>
            <a:r>
              <a:rPr lang="de-DE" dirty="0">
                <a:sym typeface="Wingdings" panose="05000000000000000000" pitchFamily="2" charset="2"/>
              </a:rPr>
              <a:t>auf unterschiedliche Dehngrenzen bis 10% durchgeführt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502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Verwendung von FGL wird aufgrund </a:t>
            </a:r>
            <a:r>
              <a:rPr lang="de-DE" b="1" dirty="0"/>
              <a:t>der hohen Temperaturabhängigkeit </a:t>
            </a:r>
            <a:r>
              <a:rPr lang="de-DE" dirty="0"/>
              <a:t>nicht weiter verfolgt </a:t>
            </a:r>
            <a:r>
              <a:rPr lang="de-DE" dirty="0">
                <a:sym typeface="Wingdings" panose="05000000000000000000" pitchFamily="2" charset="2"/>
              </a:rPr>
              <a:t> bis </a:t>
            </a:r>
            <a:r>
              <a:rPr lang="de-DE" b="1" dirty="0">
                <a:sym typeface="Wingdings" panose="05000000000000000000" pitchFamily="2" charset="2"/>
              </a:rPr>
              <a:t>-9% Änderung des Widerstands bei +70°C </a:t>
            </a:r>
            <a:r>
              <a:rPr lang="de-DE" dirty="0">
                <a:sym typeface="Wingdings" panose="05000000000000000000" pitchFamily="2" charset="2"/>
              </a:rPr>
              <a:t>und v.a. </a:t>
            </a:r>
            <a:r>
              <a:rPr lang="de-DE" b="1" dirty="0">
                <a:sym typeface="Wingdings" panose="05000000000000000000" pitchFamily="2" charset="2"/>
              </a:rPr>
              <a:t>Änderung des Sensorverhaltens bei Temperaturen unter 10°C </a:t>
            </a:r>
            <a:r>
              <a:rPr lang="de-DE" dirty="0">
                <a:sym typeface="Wingdings" panose="05000000000000000000" pitchFamily="2" charset="2"/>
              </a:rPr>
              <a:t> rel. Widerstandsänderung nimmt bei gleicher Dehnung mit der Temperatur ab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="1" dirty="0" err="1"/>
              <a:t>Isaohm</a:t>
            </a:r>
            <a:r>
              <a:rPr lang="de-DE" b="1" dirty="0"/>
              <a:t> bis -20 °C nur 0,04 % Änderung des Widerstands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Mit </a:t>
            </a:r>
            <a:r>
              <a:rPr lang="de-DE" dirty="0" err="1"/>
              <a:t>Isaohm</a:t>
            </a:r>
            <a:r>
              <a:rPr lang="de-DE" dirty="0"/>
              <a:t> und SilverTech+150 wird Sensorgarnentwicklung via Flechten durchgeführt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	</a:t>
            </a:r>
            <a:r>
              <a:rPr lang="de-DE" dirty="0">
                <a:sym typeface="Wingdings" panose="05000000000000000000" pitchFamily="2" charset="2"/>
              </a:rPr>
              <a:t> Flechten zum einbringen einer </a:t>
            </a:r>
            <a:r>
              <a:rPr lang="de-DE" dirty="0" err="1">
                <a:sym typeface="Wingdings" panose="05000000000000000000" pitchFamily="2" charset="2"/>
              </a:rPr>
              <a:t>strukturdehnung</a:t>
            </a:r>
            <a:r>
              <a:rPr lang="de-DE" dirty="0">
                <a:sym typeface="Wingdings" panose="05000000000000000000" pitchFamily="2" charset="2"/>
              </a:rPr>
              <a:t>, um Dehnbereich des Sensors zu erweitern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944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5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69332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2300" y="1773238"/>
            <a:ext cx="10944000" cy="42481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377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142665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9534"/>
          <a:stretch/>
        </p:blipFill>
        <p:spPr bwMode="auto">
          <a:xfrm>
            <a:off x="-1" y="1204913"/>
            <a:ext cx="12192001" cy="570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grpSp>
        <p:nvGrpSpPr>
          <p:cNvPr id="5" name="Gruppieren 4"/>
          <p:cNvGrpSpPr/>
          <p:nvPr userDrawn="1"/>
        </p:nvGrpSpPr>
        <p:grpSpPr>
          <a:xfrm>
            <a:off x="0" y="1032113"/>
            <a:ext cx="12192000" cy="172800"/>
            <a:chOff x="0" y="1032113"/>
            <a:chExt cx="12192000" cy="172800"/>
          </a:xfrm>
        </p:grpSpPr>
        <p:sp>
          <p:nvSpPr>
            <p:cNvPr id="13" name="Rechteck 12"/>
            <p:cNvSpPr/>
            <p:nvPr/>
          </p:nvSpPr>
          <p:spPr>
            <a:xfrm>
              <a:off x="0" y="1032113"/>
              <a:ext cx="12192000" cy="172800"/>
            </a:xfrm>
            <a:prstGeom prst="rect">
              <a:avLst/>
            </a:prstGeom>
            <a:gradFill>
              <a:gsLst>
                <a:gs pos="14000">
                  <a:schemeClr val="tx2"/>
                </a:gs>
                <a:gs pos="100000">
                  <a:schemeClr val="accent2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0" y="1032113"/>
              <a:ext cx="12192000" cy="172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6905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8968"/>
          <a:stretch/>
        </p:blipFill>
        <p:spPr bwMode="auto">
          <a:xfrm>
            <a:off x="-1" y="1196976"/>
            <a:ext cx="12192001" cy="56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2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34943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3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88630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Karl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Kopelmann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PA-Sitzung – IGF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12.12.2024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03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895" y="6336348"/>
            <a:ext cx="1052504" cy="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1" r:id="rId11"/>
    <p:sldLayoutId id="2147483902" r:id="rId12"/>
    <p:sldLayoutId id="2147483903" r:id="rId13"/>
    <p:sldLayoutId id="2147483906" r:id="rId14"/>
    <p:sldLayoutId id="2147483907" r:id="rId15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9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hyperlink" Target="Hightex.avi" TargetMode="Externa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eg"/><Relationship Id="rId5" Type="http://schemas.openxmlformats.org/officeDocument/2006/relationships/image" Target="../media/image44.jp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7.wdp"/><Relationship Id="rId3" Type="http://schemas.openxmlformats.org/officeDocument/2006/relationships/image" Target="../media/image57.png"/><Relationship Id="rId7" Type="http://schemas.microsoft.com/office/2007/relationships/hdphoto" Target="../media/hdphoto4.wdp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71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6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CR2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2800" b="1" dirty="0"/>
              <a:t>Projektvorstellung – </a:t>
            </a:r>
            <a:r>
              <a:rPr lang="de-DE" sz="2800" b="1" dirty="0" err="1"/>
              <a:t>MeMo</a:t>
            </a:r>
            <a:endParaRPr lang="de-DE" sz="2800" b="1" dirty="0"/>
          </a:p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4" y="3199716"/>
            <a:ext cx="9900571" cy="972108"/>
          </a:xfrm>
        </p:spPr>
        <p:txBody>
          <a:bodyPr/>
          <a:lstStyle/>
          <a:p>
            <a:r>
              <a:rPr lang="de-DE" sz="2000" b="0" dirty="0"/>
              <a:t>Entwicklung eines fasersensorbasierten ganzheitlichen echtzeitfähigen Textil-Membran-Monitoring-Systems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874714" y="4494775"/>
            <a:ext cx="10438871" cy="1496722"/>
          </a:xfrm>
        </p:spPr>
        <p:txBody>
          <a:bodyPr/>
          <a:lstStyle/>
          <a:p>
            <a:r>
              <a:rPr lang="de-DE" dirty="0"/>
              <a:t>Fördermittelgeber:		BMWK</a:t>
            </a:r>
          </a:p>
          <a:p>
            <a:r>
              <a:rPr lang="de-DE" dirty="0"/>
              <a:t>Projektleiter:		Univ.-Prof. Dr.-Ing. habil. Chokri Cherif</a:t>
            </a:r>
          </a:p>
          <a:p>
            <a:r>
              <a:rPr lang="de-DE" dirty="0"/>
              <a:t>Wiss. Projektbearbeiter:	Karl Kopelmann, Phuong Ngoc Ngo, Florian Schmidt, Tobias Lang, Anna Happel</a:t>
            </a:r>
          </a:p>
          <a:p>
            <a:r>
              <a:rPr lang="de-DE" dirty="0"/>
              <a:t>Laufzeit: 			12/2022 – 08/2025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874713" y="4133741"/>
            <a:ext cx="9900572" cy="34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>
            <a:off x="874713" y="3078717"/>
            <a:ext cx="9900572" cy="34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F7178F5-F8B1-4466-91FF-69EA284BF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8" b="4668"/>
          <a:stretch/>
        </p:blipFill>
        <p:spPr>
          <a:xfrm>
            <a:off x="8558415" y="3667358"/>
            <a:ext cx="3505127" cy="23440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Elektromechanische Charakterisierung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Inhaltsplatzhalter 4">
            <a:extLst>
              <a:ext uri="{FF2B5EF4-FFF2-40B4-BE49-F238E27FC236}">
                <a16:creationId xmlns:a16="http://schemas.microsoft.com/office/drawing/2014/main" id="{9DC99207-9909-4BC5-837C-15F020C827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" t="24579" r="-401" b="5190"/>
          <a:stretch/>
        </p:blipFill>
        <p:spPr>
          <a:xfrm rot="5400000">
            <a:off x="2392619" y="2514768"/>
            <a:ext cx="3824038" cy="1998540"/>
          </a:xfrm>
          <a:prstGeom prst="rect">
            <a:avLst/>
          </a:prstGeom>
          <a:ln>
            <a:noFill/>
          </a:ln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56E49215-CB27-45B2-B14D-BB81FB610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7" t="2682" b="4755"/>
          <a:stretch/>
        </p:blipFill>
        <p:spPr>
          <a:xfrm>
            <a:off x="5689143" y="3682978"/>
            <a:ext cx="3202519" cy="2344080"/>
          </a:xfrm>
          <a:prstGeom prst="rect">
            <a:avLst/>
          </a:prstGeom>
        </p:spPr>
      </p:pic>
      <p:sp>
        <p:nvSpPr>
          <p:cNvPr id="109" name="Rechteck 108">
            <a:extLst>
              <a:ext uri="{FF2B5EF4-FFF2-40B4-BE49-F238E27FC236}">
                <a16:creationId xmlns:a16="http://schemas.microsoft.com/office/drawing/2014/main" id="{E12A74C2-A5F5-4792-AD56-9CB131078979}"/>
              </a:ext>
            </a:extLst>
          </p:cNvPr>
          <p:cNvSpPr/>
          <p:nvPr/>
        </p:nvSpPr>
        <p:spPr>
          <a:xfrm>
            <a:off x="5948511" y="3733505"/>
            <a:ext cx="11818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FGL bei 10 °C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39C6D4D5-C7C5-4D89-AB5A-4B2EFE7F1544}"/>
              </a:ext>
            </a:extLst>
          </p:cNvPr>
          <p:cNvSpPr/>
          <p:nvPr/>
        </p:nvSpPr>
        <p:spPr>
          <a:xfrm>
            <a:off x="9108253" y="3768422"/>
            <a:ext cx="11818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100" kern="0" dirty="0">
                <a:latin typeface="Arial" panose="020B0604020202020204" pitchFamily="34" charset="0"/>
                <a:cs typeface="Arial" panose="020B0604020202020204" pitchFamily="34" charset="0"/>
              </a:rPr>
              <a:t>FGL bei -20 °C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8AC3FF9-9E57-4E78-B505-1D578DF2D162}"/>
              </a:ext>
            </a:extLst>
          </p:cNvPr>
          <p:cNvGrpSpPr/>
          <p:nvPr/>
        </p:nvGrpSpPr>
        <p:grpSpPr>
          <a:xfrm>
            <a:off x="5181358" y="1179813"/>
            <a:ext cx="4242279" cy="2532955"/>
            <a:chOff x="6489482" y="1230024"/>
            <a:chExt cx="4242279" cy="2532955"/>
          </a:xfrm>
        </p:grpSpPr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C427D998-22D7-467D-AE58-C48E94065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85" t="8691" r="9839" b="1739"/>
            <a:stretch/>
          </p:blipFill>
          <p:spPr>
            <a:xfrm>
              <a:off x="6948586" y="1338240"/>
              <a:ext cx="2955991" cy="2424739"/>
            </a:xfrm>
            <a:prstGeom prst="rect">
              <a:avLst/>
            </a:prstGeom>
          </p:spPr>
        </p:pic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714EDD15-FD60-4947-A4E6-D54CAD069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9482" y="1230024"/>
              <a:ext cx="4242279" cy="415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050" kern="0" dirty="0">
                  <a:latin typeface="Arial" panose="020B0604020202020204" pitchFamily="34" charset="0"/>
                  <a:cs typeface="Arial" panose="020B0604020202020204" pitchFamily="34" charset="0"/>
                </a:rPr>
                <a:t>FGL – Temperatureinfluss auf R</a:t>
              </a:r>
            </a:p>
          </p:txBody>
        </p:sp>
      </p:grpSp>
      <p:pic>
        <p:nvPicPr>
          <p:cNvPr id="67" name="Grafik 66">
            <a:extLst>
              <a:ext uri="{FF2B5EF4-FFF2-40B4-BE49-F238E27FC236}">
                <a16:creationId xmlns:a16="http://schemas.microsoft.com/office/drawing/2014/main" id="{4D054F26-AC35-4FCD-A49D-6ED511456C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t="13210" b="6297"/>
          <a:stretch/>
        </p:blipFill>
        <p:spPr>
          <a:xfrm rot="5400000">
            <a:off x="-40583" y="2264903"/>
            <a:ext cx="3824037" cy="2498269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479B9A2-BA65-419E-A559-66FEB0026112}"/>
              </a:ext>
            </a:extLst>
          </p:cNvPr>
          <p:cNvGrpSpPr/>
          <p:nvPr/>
        </p:nvGrpSpPr>
        <p:grpSpPr>
          <a:xfrm>
            <a:off x="8655724" y="1236003"/>
            <a:ext cx="3372838" cy="2462569"/>
            <a:chOff x="1197529" y="3614408"/>
            <a:chExt cx="3372838" cy="2462569"/>
          </a:xfrm>
        </p:grpSpPr>
        <p:pic>
          <p:nvPicPr>
            <p:cNvPr id="60" name="Grafik 59">
              <a:extLst>
                <a:ext uri="{FF2B5EF4-FFF2-40B4-BE49-F238E27FC236}">
                  <a16:creationId xmlns:a16="http://schemas.microsoft.com/office/drawing/2014/main" id="{B39C937C-24D6-4630-BE61-C3797F527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502"/>
            <a:stretch/>
          </p:blipFill>
          <p:spPr>
            <a:xfrm>
              <a:off x="1197529" y="3614408"/>
              <a:ext cx="3372838" cy="2462569"/>
            </a:xfrm>
            <a:prstGeom prst="rect">
              <a:avLst/>
            </a:prstGeom>
          </p:spPr>
        </p:pic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9C94F42A-642C-4271-8B8A-DF79212503E2}"/>
                </a:ext>
              </a:extLst>
            </p:cNvPr>
            <p:cNvSpPr/>
            <p:nvPr/>
          </p:nvSpPr>
          <p:spPr>
            <a:xfrm>
              <a:off x="1604744" y="3737014"/>
              <a:ext cx="118185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kern="0" dirty="0">
                  <a:latin typeface="Arial" panose="020B0604020202020204" pitchFamily="34" charset="0"/>
                  <a:cs typeface="Arial" panose="020B0604020202020204" pitchFamily="34" charset="0"/>
                </a:rPr>
                <a:t>FGL bei 30 °C</a:t>
              </a:r>
            </a:p>
          </p:txBody>
        </p:sp>
      </p:grpSp>
      <p:sp>
        <p:nvSpPr>
          <p:cNvPr id="68" name="Rechteck 67">
            <a:extLst>
              <a:ext uri="{FF2B5EF4-FFF2-40B4-BE49-F238E27FC236}">
                <a16:creationId xmlns:a16="http://schemas.microsoft.com/office/drawing/2014/main" id="{75728514-00A8-4189-BBBB-154D353698B3}"/>
              </a:ext>
            </a:extLst>
          </p:cNvPr>
          <p:cNvSpPr/>
          <p:nvPr/>
        </p:nvSpPr>
        <p:spPr>
          <a:xfrm>
            <a:off x="584952" y="5426057"/>
            <a:ext cx="47189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de-DE" sz="1050" dirty="0">
                <a:cs typeface="Times New Roman" panose="02020603050405020304" pitchFamily="18" charset="0"/>
              </a:rPr>
              <a:t>Zyklische Zugprüfung mit Widerstandsmessung und </a:t>
            </a:r>
            <a:r>
              <a:rPr lang="de-DE" sz="1050" dirty="0" err="1">
                <a:cs typeface="Times New Roman" panose="02020603050405020304" pitchFamily="18" charset="0"/>
              </a:rPr>
              <a:t>Temperierkammer</a:t>
            </a:r>
            <a:endParaRPr lang="de-DE" sz="105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28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Entwicklung fadenförmiger Sensoren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CE789762-1328-4648-932B-B60B60BD4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859548"/>
              </p:ext>
            </p:extLst>
          </p:nvPr>
        </p:nvGraphicFramePr>
        <p:xfrm>
          <a:off x="4844371" y="1604889"/>
          <a:ext cx="6721929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3429">
                  <a:extLst>
                    <a:ext uri="{9D8B030D-6E8A-4147-A177-3AD203B41FA5}">
                      <a16:colId xmlns:a16="http://schemas.microsoft.com/office/drawing/2014/main" val="3826791814"/>
                    </a:ext>
                  </a:extLst>
                </a:gridCol>
                <a:gridCol w="1297703">
                  <a:extLst>
                    <a:ext uri="{9D8B030D-6E8A-4147-A177-3AD203B41FA5}">
                      <a16:colId xmlns:a16="http://schemas.microsoft.com/office/drawing/2014/main" val="3955577577"/>
                    </a:ext>
                  </a:extLst>
                </a:gridCol>
                <a:gridCol w="1582057">
                  <a:extLst>
                    <a:ext uri="{9D8B030D-6E8A-4147-A177-3AD203B41FA5}">
                      <a16:colId xmlns:a16="http://schemas.microsoft.com/office/drawing/2014/main" val="1937229992"/>
                    </a:ext>
                  </a:extLst>
                </a:gridCol>
                <a:gridCol w="1074057">
                  <a:extLst>
                    <a:ext uri="{9D8B030D-6E8A-4147-A177-3AD203B41FA5}">
                      <a16:colId xmlns:a16="http://schemas.microsoft.com/office/drawing/2014/main" val="2406127299"/>
                    </a:ext>
                  </a:extLst>
                </a:gridCol>
                <a:gridCol w="1204683">
                  <a:extLst>
                    <a:ext uri="{9D8B030D-6E8A-4147-A177-3AD203B41FA5}">
                      <a16:colId xmlns:a16="http://schemas.microsoft.com/office/drawing/2014/main" val="1748806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Bezeichnung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Sensormaterial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Nicht elektrisch leitfähiges Material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Flechtdichte cm</a:t>
                      </a:r>
                      <a:r>
                        <a:rPr lang="de-DE" sz="1200" baseline="30000" dirty="0"/>
                        <a:t>-1</a:t>
                      </a:r>
                      <a:endParaRPr lang="de-DE" sz="12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Bearbeitungs-status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377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Isa + Mono 3F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Isaohm</a:t>
                      </a:r>
                      <a:r>
                        <a:rPr lang="de-DE" sz="1200" baseline="30000" dirty="0"/>
                        <a:t>®</a:t>
                      </a:r>
                      <a:r>
                        <a:rPr lang="de-DE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PES Monofilament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40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 + Mono 6F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PES Monofilament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50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 + Mono 10F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PES Monofilament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29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Isa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200" dirty="0"/>
                        <a:t>3F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22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Isa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251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Isa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10F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4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ST150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Silver-tech</a:t>
                      </a:r>
                      <a:r>
                        <a:rPr lang="de-DE" sz="1200" dirty="0"/>
                        <a:t>+</a:t>
                      </a:r>
                      <a:r>
                        <a:rPr kumimoji="0" lang="de-DE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dirty="0"/>
                        <a:t> 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03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ST150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10F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Silver-tech</a:t>
                      </a:r>
                      <a:r>
                        <a:rPr lang="de-DE" sz="1200" dirty="0"/>
                        <a:t>+</a:t>
                      </a:r>
                      <a:r>
                        <a:rPr kumimoji="0" lang="de-DE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04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ST150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20F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Silver-tech</a:t>
                      </a:r>
                      <a:r>
                        <a:rPr lang="de-DE" sz="1200" dirty="0"/>
                        <a:t>+</a:t>
                      </a:r>
                      <a:r>
                        <a:rPr kumimoji="0" lang="de-DE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50013"/>
                  </a:ext>
                </a:extLst>
              </a:tr>
            </a:tbl>
          </a:graphicData>
        </a:graphic>
      </p:graphicFrame>
      <p:pic>
        <p:nvPicPr>
          <p:cNvPr id="1025" name="Picture 1">
            <a:extLst>
              <a:ext uri="{FF2B5EF4-FFF2-40B4-BE49-F238E27FC236}">
                <a16:creationId xmlns:a16="http://schemas.microsoft.com/office/drawing/2014/main" id="{137E93D5-70A5-4C0C-B210-A28DF6ADA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7" t="36056" b="24132"/>
          <a:stretch/>
        </p:blipFill>
        <p:spPr bwMode="auto">
          <a:xfrm>
            <a:off x="612196" y="3655483"/>
            <a:ext cx="4047900" cy="146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24821D2-82BA-4802-B91C-19F86750958C}"/>
              </a:ext>
            </a:extLst>
          </p:cNvPr>
          <p:cNvGrpSpPr/>
          <p:nvPr/>
        </p:nvGrpSpPr>
        <p:grpSpPr>
          <a:xfrm>
            <a:off x="2781498" y="3561026"/>
            <a:ext cx="1639401" cy="341881"/>
            <a:chOff x="-1100" y="0"/>
            <a:chExt cx="1918800" cy="400050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4D4CEFC-BB6B-4BD4-8B87-8FFF2F468966}"/>
                </a:ext>
              </a:extLst>
            </p:cNvPr>
            <p:cNvCxnSpPr/>
            <p:nvPr/>
          </p:nvCxnSpPr>
          <p:spPr>
            <a:xfrm>
              <a:off x="0" y="400050"/>
              <a:ext cx="1917700" cy="0"/>
            </a:xfrm>
            <a:prstGeom prst="line">
              <a:avLst/>
            </a:prstGeom>
            <a:ln w="38100">
              <a:solidFill>
                <a:schemeClr val="tx1"/>
              </a:solidFill>
              <a:round/>
              <a:headEnd type="diamond"/>
              <a:tailEnd type="diamon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feld 2">
              <a:extLst>
                <a:ext uri="{FF2B5EF4-FFF2-40B4-BE49-F238E27FC236}">
                  <a16:creationId xmlns:a16="http://schemas.microsoft.com/office/drawing/2014/main" id="{2CC50409-E55D-40A2-BE13-A1D7C1579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00" y="0"/>
              <a:ext cx="1918800" cy="35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de-DE" sz="20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 mm</a:t>
              </a:r>
              <a:endParaRPr lang="de-DE" sz="1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ctangle 5">
            <a:extLst>
              <a:ext uri="{FF2B5EF4-FFF2-40B4-BE49-F238E27FC236}">
                <a16:creationId xmlns:a16="http://schemas.microsoft.com/office/drawing/2014/main" id="{C2B568E9-F1BA-4E55-956D-58A6AF2BF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04AE60A-3429-4C12-9B05-D2674B3F1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F56BF0-1A1F-4332-9833-EE134F8B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177" y="4900570"/>
            <a:ext cx="424227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Flechtkonstruktionen aus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Isaohm</a:t>
            </a:r>
            <a:r>
              <a:rPr kumimoji="0" lang="de-DE" altLang="de-DE" sz="105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®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und PES Monofilament, die obere Variante mit einer Flechtdichte (F) von 3 cm</a:t>
            </a:r>
            <a:r>
              <a:rPr kumimoji="0" lang="de-DE" altLang="de-DE" sz="105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-1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und die untere Variante mit 10 cm</a:t>
            </a:r>
            <a:r>
              <a:rPr kumimoji="0" lang="de-DE" altLang="de-DE" sz="105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-1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C168A1FB-CF3D-4960-8457-5E4FB89F77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2300" y="1570865"/>
            <a:ext cx="4047900" cy="2369013"/>
          </a:xfrm>
        </p:spPr>
        <p:txBody>
          <a:bodyPr/>
          <a:lstStyle/>
          <a:p>
            <a:r>
              <a:rPr lang="de-DE" b="1" dirty="0"/>
              <a:t>Flechtkonstruktion: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ym typeface="Wingdings" panose="05000000000000000000" pitchFamily="2" charset="2"/>
              </a:rPr>
              <a:t>Sensorgarne: </a:t>
            </a:r>
            <a:r>
              <a:rPr lang="de-DE" sz="1600" dirty="0" err="1"/>
              <a:t>SilverTech</a:t>
            </a:r>
            <a:r>
              <a:rPr lang="de-DE" sz="1600" dirty="0"/>
              <a:t>+</a:t>
            </a:r>
            <a:r>
              <a:rPr lang="de-DE" sz="1600" baseline="30000" dirty="0"/>
              <a:t>®</a:t>
            </a:r>
            <a:r>
              <a:rPr lang="de-DE" sz="1600" dirty="0"/>
              <a:t> 150 und </a:t>
            </a:r>
            <a:r>
              <a:rPr lang="de-DE" sz="1600" dirty="0" err="1"/>
              <a:t>Isaohm</a:t>
            </a:r>
            <a:r>
              <a:rPr lang="de-DE" sz="1600" baseline="30000" dirty="0"/>
              <a:t>® </a:t>
            </a:r>
            <a:r>
              <a:rPr lang="de-DE" sz="1600" dirty="0"/>
              <a:t> 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Geflecht mit 6 (rosa) und 12 Klöppeln (orange), hiervon 2 Klöppel mit Sensormaterial, gegenläufig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4BB1C64-FF4C-4BF7-B500-0CE4254F90B1}"/>
              </a:ext>
            </a:extLst>
          </p:cNvPr>
          <p:cNvSpPr/>
          <p:nvPr/>
        </p:nvSpPr>
        <p:spPr>
          <a:xfrm>
            <a:off x="4844371" y="2058118"/>
            <a:ext cx="6721929" cy="113225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EF5C99E-C1A1-4604-B2E0-14B2D8205B33}"/>
              </a:ext>
            </a:extLst>
          </p:cNvPr>
          <p:cNvSpPr/>
          <p:nvPr/>
        </p:nvSpPr>
        <p:spPr>
          <a:xfrm>
            <a:off x="4797627" y="2004331"/>
            <a:ext cx="6809014" cy="39106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62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B49DAB9-A53F-47A6-8466-ACBC3561CB1C}"/>
              </a:ext>
            </a:extLst>
          </p:cNvPr>
          <p:cNvGrpSpPr/>
          <p:nvPr/>
        </p:nvGrpSpPr>
        <p:grpSpPr>
          <a:xfrm>
            <a:off x="3634474" y="1369345"/>
            <a:ext cx="2864491" cy="2373298"/>
            <a:chOff x="4065421" y="1397183"/>
            <a:chExt cx="3495090" cy="2895763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345B893-B681-416F-8BD9-7F881DA60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20"/>
            <a:stretch/>
          </p:blipFill>
          <p:spPr>
            <a:xfrm>
              <a:off x="4065421" y="1397183"/>
              <a:ext cx="3495090" cy="2895763"/>
            </a:xfrm>
            <a:prstGeom prst="rect">
              <a:avLst/>
            </a:prstGeom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D60EF03-451C-49F6-8B4B-ADE55290C580}"/>
                </a:ext>
              </a:extLst>
            </p:cNvPr>
            <p:cNvSpPr/>
            <p:nvPr/>
          </p:nvSpPr>
          <p:spPr>
            <a:xfrm>
              <a:off x="4361962" y="1417997"/>
              <a:ext cx="2219144" cy="319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kern="0" dirty="0">
                  <a:latin typeface="Arial" panose="020B0604020202020204" pitchFamily="34" charset="0"/>
                  <a:cs typeface="Arial" panose="020B0604020202020204" pitchFamily="34" charset="0"/>
                </a:rPr>
                <a:t>12Klöppel_Isa_Mono_3F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5E6D507-1090-4971-A730-E9BDE8C3BEB7}"/>
              </a:ext>
            </a:extLst>
          </p:cNvPr>
          <p:cNvGrpSpPr/>
          <p:nvPr/>
        </p:nvGrpSpPr>
        <p:grpSpPr>
          <a:xfrm>
            <a:off x="3631039" y="3736781"/>
            <a:ext cx="2864491" cy="2224429"/>
            <a:chOff x="1863511" y="4223788"/>
            <a:chExt cx="3247430" cy="2521802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D42C9C6-CB35-4CED-95FD-9EAA17903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84" t="8764" b="4202"/>
            <a:stretch/>
          </p:blipFill>
          <p:spPr>
            <a:xfrm>
              <a:off x="1863511" y="4417413"/>
              <a:ext cx="3247430" cy="2328177"/>
            </a:xfrm>
            <a:prstGeom prst="rect">
              <a:avLst/>
            </a:prstGeom>
          </p:spPr>
        </p:pic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E41F201-5728-4EB7-8E9F-4F8E00B9314C}"/>
                </a:ext>
              </a:extLst>
            </p:cNvPr>
            <p:cNvSpPr/>
            <p:nvPr/>
          </p:nvSpPr>
          <p:spPr>
            <a:xfrm>
              <a:off x="1927696" y="4223788"/>
              <a:ext cx="3013686" cy="296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kern="0" dirty="0">
                  <a:latin typeface="Arial" panose="020B0604020202020204" pitchFamily="34" charset="0"/>
                  <a:cs typeface="Arial" panose="020B0604020202020204" pitchFamily="34" charset="0"/>
                </a:rPr>
                <a:t>12Klöppel_ST150_</a:t>
              </a:r>
              <a:r>
                <a:rPr lang="de-DE" sz="1100" dirty="0">
                  <a:effectLst/>
                </a:rPr>
                <a:t>PES212dtex</a:t>
              </a:r>
              <a:r>
                <a:rPr lang="de-DE" sz="1100" kern="0" dirty="0">
                  <a:latin typeface="Arial" panose="020B0604020202020204" pitchFamily="34" charset="0"/>
                  <a:cs typeface="Arial" panose="020B0604020202020204" pitchFamily="34" charset="0"/>
                </a:rPr>
                <a:t>_10F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Elektromechanische Charakterisierung geflochtener Sensoren</a:t>
            </a:r>
            <a:endParaRPr lang="de-DE" sz="200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2B568E9-F1BA-4E55-956D-58A6AF2BF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04AE60A-3429-4C12-9B05-D2674B3F1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71192DC-2C48-4573-9B43-0ABF79436A2E}"/>
              </a:ext>
            </a:extLst>
          </p:cNvPr>
          <p:cNvGrpSpPr/>
          <p:nvPr/>
        </p:nvGrpSpPr>
        <p:grpSpPr>
          <a:xfrm>
            <a:off x="474841" y="1363483"/>
            <a:ext cx="3100762" cy="2373298"/>
            <a:chOff x="382227" y="1376363"/>
            <a:chExt cx="3783373" cy="2895763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0D4134BC-639B-4729-86CF-91B85169D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227" y="1376363"/>
              <a:ext cx="3783373" cy="2895763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0206361-C87E-498F-999C-6EEB753FF07A}"/>
                </a:ext>
              </a:extLst>
            </p:cNvPr>
            <p:cNvSpPr/>
            <p:nvPr/>
          </p:nvSpPr>
          <p:spPr>
            <a:xfrm>
              <a:off x="905598" y="1417998"/>
              <a:ext cx="2463544" cy="319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kern="0" dirty="0">
                  <a:latin typeface="Arial" panose="020B0604020202020204" pitchFamily="34" charset="0"/>
                  <a:cs typeface="Arial" panose="020B0604020202020204" pitchFamily="34" charset="0"/>
                </a:rPr>
                <a:t>6Klöppel_Isa_Mono_3F</a:t>
              </a:r>
            </a:p>
          </p:txBody>
        </p:sp>
      </p:grp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5564960-3D6A-4C19-8E9B-98E6A4A2DC86}"/>
              </a:ext>
            </a:extLst>
          </p:cNvPr>
          <p:cNvGrpSpPr/>
          <p:nvPr/>
        </p:nvGrpSpPr>
        <p:grpSpPr>
          <a:xfrm>
            <a:off x="474841" y="3689821"/>
            <a:ext cx="3100762" cy="2273568"/>
            <a:chOff x="7343492" y="1376363"/>
            <a:chExt cx="3783375" cy="277407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40C54B00-B48A-4F86-A63B-F8D4B81EB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202"/>
            <a:stretch/>
          </p:blipFill>
          <p:spPr>
            <a:xfrm>
              <a:off x="7343492" y="1376363"/>
              <a:ext cx="3783375" cy="2774079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54057A3-84D8-415C-9461-90C919BC909C}"/>
                </a:ext>
              </a:extLst>
            </p:cNvPr>
            <p:cNvSpPr/>
            <p:nvPr/>
          </p:nvSpPr>
          <p:spPr>
            <a:xfrm>
              <a:off x="7941798" y="1415480"/>
              <a:ext cx="2388611" cy="32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kern="0" dirty="0">
                  <a:latin typeface="Arial" panose="020B0604020202020204" pitchFamily="34" charset="0"/>
                  <a:cs typeface="Arial" panose="020B0604020202020204" pitchFamily="34" charset="0"/>
                </a:rPr>
                <a:t>12Klöppel_Isa_Mono_10F</a:t>
              </a:r>
            </a:p>
          </p:txBody>
        </p: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013C1DB2-C25A-45D0-8112-962F3B0D7BAC}"/>
              </a:ext>
            </a:extLst>
          </p:cNvPr>
          <p:cNvSpPr/>
          <p:nvPr/>
        </p:nvSpPr>
        <p:spPr>
          <a:xfrm>
            <a:off x="635747" y="1369345"/>
            <a:ext cx="2864491" cy="227356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EBE199F8-9C47-4C58-A85B-62BACF87A028}"/>
              </a:ext>
            </a:extLst>
          </p:cNvPr>
          <p:cNvSpPr/>
          <p:nvPr/>
        </p:nvSpPr>
        <p:spPr>
          <a:xfrm>
            <a:off x="3575603" y="1375184"/>
            <a:ext cx="2864491" cy="22735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95F590F-FF19-477E-BF19-4613B1A637EC}"/>
              </a:ext>
            </a:extLst>
          </p:cNvPr>
          <p:cNvSpPr/>
          <p:nvPr/>
        </p:nvSpPr>
        <p:spPr>
          <a:xfrm>
            <a:off x="634700" y="3717326"/>
            <a:ext cx="2864491" cy="227356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E7D9B5D-00F0-4B6B-A166-B2539C7E9F25}"/>
              </a:ext>
            </a:extLst>
          </p:cNvPr>
          <p:cNvSpPr/>
          <p:nvPr/>
        </p:nvSpPr>
        <p:spPr>
          <a:xfrm>
            <a:off x="3575603" y="3717326"/>
            <a:ext cx="2864491" cy="227356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6140B42-1340-4ED7-AF95-BC89373BA1B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4" t="22136" r="26559" b="22553"/>
          <a:stretch/>
        </p:blipFill>
        <p:spPr>
          <a:xfrm>
            <a:off x="6738568" y="1363483"/>
            <a:ext cx="1877831" cy="2744585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4BBBEAD5-7654-494C-883C-9E6DDDAA096D}"/>
              </a:ext>
            </a:extLst>
          </p:cNvPr>
          <p:cNvSpPr/>
          <p:nvPr/>
        </p:nvSpPr>
        <p:spPr>
          <a:xfrm>
            <a:off x="6694757" y="4323318"/>
            <a:ext cx="44218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Elektromechanische Charakterisierungen zeigen, dass keine Rückstellung der </a:t>
            </a:r>
            <a:r>
              <a:rPr lang="de-DE" sz="1600" dirty="0" err="1">
                <a:sym typeface="Wingdings" panose="05000000000000000000" pitchFamily="2" charset="2"/>
              </a:rPr>
              <a:t>Geflechtstruktur</a:t>
            </a:r>
            <a:r>
              <a:rPr lang="de-DE" sz="1600" dirty="0">
                <a:sym typeface="Wingdings" panose="05000000000000000000" pitchFamily="2" charset="2"/>
              </a:rPr>
              <a:t> vorliegt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Geflechte nicht weiterverfolgt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Vorzugslösung: </a:t>
            </a:r>
            <a:r>
              <a:rPr lang="de-DE" sz="1600" dirty="0" err="1"/>
              <a:t>Isaohm</a:t>
            </a:r>
            <a:r>
              <a:rPr lang="de-DE" sz="1600" baseline="30000" dirty="0"/>
              <a:t>® 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6227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hteck 289">
            <a:extLst>
              <a:ext uri="{FF2B5EF4-FFF2-40B4-BE49-F238E27FC236}">
                <a16:creationId xmlns:a16="http://schemas.microsoft.com/office/drawing/2014/main" id="{A3A239FA-3A7B-4D07-8C7E-1B69793C80EA}"/>
              </a:ext>
            </a:extLst>
          </p:cNvPr>
          <p:cNvSpPr/>
          <p:nvPr/>
        </p:nvSpPr>
        <p:spPr>
          <a:xfrm>
            <a:off x="4340581" y="1264920"/>
            <a:ext cx="3670036" cy="4755600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Layout- und Bindungsentwicklung</a:t>
            </a:r>
            <a:endParaRPr lang="de-DE" sz="2000" dirty="0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3D9BD64-B3E3-462B-90B9-BA27D5B338F0}"/>
              </a:ext>
            </a:extLst>
          </p:cNvPr>
          <p:cNvGrpSpPr/>
          <p:nvPr/>
        </p:nvGrpSpPr>
        <p:grpSpPr>
          <a:xfrm>
            <a:off x="4376654" y="1687045"/>
            <a:ext cx="3576047" cy="4336001"/>
            <a:chOff x="1632535" y="1386927"/>
            <a:chExt cx="3576047" cy="433600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978C50-D413-4D5D-86EA-A97BAE772EFA}"/>
                </a:ext>
              </a:extLst>
            </p:cNvPr>
            <p:cNvSpPr/>
            <p:nvPr/>
          </p:nvSpPr>
          <p:spPr>
            <a:xfrm>
              <a:off x="1876429" y="2002038"/>
              <a:ext cx="3283854" cy="29957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356BBDF2-7BB1-4B6A-8EAA-99ECBBFA6FC7}"/>
                </a:ext>
              </a:extLst>
            </p:cNvPr>
            <p:cNvCxnSpPr>
              <a:cxnSpLocks/>
            </p:cNvCxnSpPr>
            <p:nvPr/>
          </p:nvCxnSpPr>
          <p:spPr>
            <a:xfrm>
              <a:off x="2224975" y="2002038"/>
              <a:ext cx="0" cy="3000307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DE087CE5-8E4E-4832-A48D-70C24B5B3D28}"/>
                </a:ext>
              </a:extLst>
            </p:cNvPr>
            <p:cNvCxnSpPr>
              <a:cxnSpLocks/>
            </p:cNvCxnSpPr>
            <p:nvPr/>
          </p:nvCxnSpPr>
          <p:spPr>
            <a:xfrm>
              <a:off x="3066918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85C66D9F-7AED-498A-9BD0-75230B182A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454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B7FBB85-E8ED-40BE-9E28-EB1C6142E21F}"/>
                </a:ext>
              </a:extLst>
            </p:cNvPr>
            <p:cNvSpPr txBox="1"/>
            <p:nvPr/>
          </p:nvSpPr>
          <p:spPr>
            <a:xfrm>
              <a:off x="2757280" y="5445929"/>
              <a:ext cx="15554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Webbreite 900 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5E702FD-99F6-468A-AFF7-6A15D1EF065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15" y="2862968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C5FF7A15-B3A7-4757-B009-CB9A1843D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8914" y="1800390"/>
              <a:ext cx="464110" cy="4330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17B1FFC-4E83-4506-94C0-A7D5306E9EB6}"/>
                </a:ext>
              </a:extLst>
            </p:cNvPr>
            <p:cNvSpPr txBox="1"/>
            <p:nvPr/>
          </p:nvSpPr>
          <p:spPr>
            <a:xfrm>
              <a:off x="2358155" y="1622484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>
                  <a:solidFill>
                    <a:schemeClr val="accent3"/>
                  </a:solidFill>
                </a:rPr>
                <a:t>Trassierungen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AA6FE63-77B4-41C9-9F3D-993413CB8ACC}"/>
                </a:ext>
              </a:extLst>
            </p:cNvPr>
            <p:cNvSpPr txBox="1"/>
            <p:nvPr/>
          </p:nvSpPr>
          <p:spPr>
            <a:xfrm>
              <a:off x="3754339" y="1605962"/>
              <a:ext cx="6591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>
                  <a:solidFill>
                    <a:srgbClr val="539DC5"/>
                  </a:solidFill>
                </a:rPr>
                <a:t>Sensoren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54D40EC7-3529-436D-AE37-534E5CB8B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7021" y="1782701"/>
              <a:ext cx="11465" cy="109223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6B746F1-2183-4075-BDF1-E543511AAD23}"/>
                </a:ext>
              </a:extLst>
            </p:cNvPr>
            <p:cNvCxnSpPr>
              <a:cxnSpLocks/>
            </p:cNvCxnSpPr>
            <p:nvPr/>
          </p:nvCxnSpPr>
          <p:spPr>
            <a:xfrm>
              <a:off x="2643187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5599FFCE-F7BF-4A93-A593-D1791C23A750}"/>
                </a:ext>
              </a:extLst>
            </p:cNvPr>
            <p:cNvCxnSpPr>
              <a:cxnSpLocks/>
            </p:cNvCxnSpPr>
            <p:nvPr/>
          </p:nvCxnSpPr>
          <p:spPr>
            <a:xfrm>
              <a:off x="3498619" y="2002038"/>
              <a:ext cx="17312" cy="300003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066765A-891C-4562-A6E0-CED1893A7AB9}"/>
                </a:ext>
              </a:extLst>
            </p:cNvPr>
            <p:cNvCxnSpPr>
              <a:cxnSpLocks/>
            </p:cNvCxnSpPr>
            <p:nvPr/>
          </p:nvCxnSpPr>
          <p:spPr>
            <a:xfrm>
              <a:off x="4357945" y="2002038"/>
              <a:ext cx="0" cy="300003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C8293A3-9C53-4360-B078-B0BEFD945E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4864" y="4557973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B49217D0-D9D2-423F-BECC-8D0A109074AA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15" y="3710908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AD8EEF7-DD36-40FF-A50E-6F5F1E491A50}"/>
                </a:ext>
              </a:extLst>
            </p:cNvPr>
            <p:cNvSpPr txBox="1"/>
            <p:nvPr/>
          </p:nvSpPr>
          <p:spPr>
            <a:xfrm>
              <a:off x="1891271" y="4955276"/>
              <a:ext cx="306681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>
                  <a:solidFill>
                    <a:srgbClr val="FF0000"/>
                  </a:solidFill>
                </a:rPr>
                <a:t>+      +      </a:t>
              </a:r>
              <a:r>
                <a:rPr lang="de-DE" dirty="0">
                  <a:solidFill>
                    <a:srgbClr val="0070C0"/>
                  </a:solidFill>
                </a:rPr>
                <a:t>-</a:t>
              </a:r>
              <a:r>
                <a:rPr lang="de-DE" dirty="0">
                  <a:solidFill>
                    <a:srgbClr val="FF0000"/>
                  </a:solidFill>
                </a:rPr>
                <a:t>      +       </a:t>
              </a:r>
              <a:r>
                <a:rPr lang="de-DE" dirty="0">
                  <a:solidFill>
                    <a:srgbClr val="0070C0"/>
                  </a:solidFill>
                </a:rPr>
                <a:t>-</a:t>
              </a:r>
              <a:r>
                <a:rPr lang="de-DE" dirty="0">
                  <a:solidFill>
                    <a:srgbClr val="FF0000"/>
                  </a:solidFill>
                </a:rPr>
                <a:t>      </a:t>
              </a:r>
              <a:r>
                <a:rPr lang="de-DE" dirty="0">
                  <a:solidFill>
                    <a:srgbClr val="0070C0"/>
                  </a:solidFill>
                </a:rPr>
                <a:t> -      </a:t>
              </a:r>
              <a:r>
                <a:rPr lang="de-DE" dirty="0">
                  <a:solidFill>
                    <a:srgbClr val="FF0000"/>
                  </a:solidFill>
                </a:rPr>
                <a:t>+</a:t>
              </a:r>
              <a:endParaRPr lang="de-DE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C98F0FE-3477-420B-8EA9-803E6C9A04EE}"/>
                </a:ext>
              </a:extLst>
            </p:cNvPr>
            <p:cNvSpPr txBox="1"/>
            <p:nvPr/>
          </p:nvSpPr>
          <p:spPr>
            <a:xfrm>
              <a:off x="4616931" y="1687045"/>
              <a:ext cx="27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>
                  <a:solidFill>
                    <a:schemeClr val="accent1"/>
                  </a:solidFill>
                </a:rPr>
                <a:t>-      </a:t>
              </a:r>
              <a:endParaRPr lang="de-DE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7FFAFE0-325C-4213-89D9-EF9EF8FBEA1A}"/>
                </a:ext>
              </a:extLst>
            </p:cNvPr>
            <p:cNvSpPr txBox="1"/>
            <p:nvPr/>
          </p:nvSpPr>
          <p:spPr>
            <a:xfrm>
              <a:off x="1837146" y="5202904"/>
              <a:ext cx="33714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150      100     100      100     100      100     100     150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10DF309-ECC2-406E-A9CF-5A51854316F5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>
              <a:off x="4755431" y="2002038"/>
              <a:ext cx="17474" cy="299661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ussdiagramm: Zusammenführung 30">
              <a:extLst>
                <a:ext uri="{FF2B5EF4-FFF2-40B4-BE49-F238E27FC236}">
                  <a16:creationId xmlns:a16="http://schemas.microsoft.com/office/drawing/2014/main" id="{D6B34E66-BD58-46A1-84AE-159B1790ADA1}"/>
                </a:ext>
              </a:extLst>
            </p:cNvPr>
            <p:cNvSpPr/>
            <p:nvPr/>
          </p:nvSpPr>
          <p:spPr>
            <a:xfrm>
              <a:off x="1908689" y="1461629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039C092-0A77-4661-B9C5-36943F9B3E11}"/>
                </a:ext>
              </a:extLst>
            </p:cNvPr>
            <p:cNvSpPr txBox="1"/>
            <p:nvPr/>
          </p:nvSpPr>
          <p:spPr>
            <a:xfrm>
              <a:off x="1987450" y="1386927"/>
              <a:ext cx="17892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Kontaktpunkt Trassierung-Sensor</a:t>
              </a:r>
            </a:p>
          </p:txBody>
        </p:sp>
        <p:sp>
          <p:nvSpPr>
            <p:cNvPr id="33" name="Flussdiagramm: Zusammenführung 32">
              <a:extLst>
                <a:ext uri="{FF2B5EF4-FFF2-40B4-BE49-F238E27FC236}">
                  <a16:creationId xmlns:a16="http://schemas.microsoft.com/office/drawing/2014/main" id="{6C75B3BD-EF35-4239-8622-F6C59A063D3F}"/>
                </a:ext>
              </a:extLst>
            </p:cNvPr>
            <p:cNvSpPr/>
            <p:nvPr/>
          </p:nvSpPr>
          <p:spPr>
            <a:xfrm>
              <a:off x="4319876" y="4522884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Zusammenführung 33">
              <a:extLst>
                <a:ext uri="{FF2B5EF4-FFF2-40B4-BE49-F238E27FC236}">
                  <a16:creationId xmlns:a16="http://schemas.microsoft.com/office/drawing/2014/main" id="{B06375E6-1041-4808-8F7A-501FECCBEEC9}"/>
                </a:ext>
              </a:extLst>
            </p:cNvPr>
            <p:cNvSpPr/>
            <p:nvPr/>
          </p:nvSpPr>
          <p:spPr>
            <a:xfrm>
              <a:off x="3474700" y="4523064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93537D95-3F08-4A2A-A108-952078984E84}"/>
                </a:ext>
              </a:extLst>
            </p:cNvPr>
            <p:cNvSpPr/>
            <p:nvPr/>
          </p:nvSpPr>
          <p:spPr>
            <a:xfrm>
              <a:off x="4672199" y="2002038"/>
              <a:ext cx="166464" cy="299744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39C8125-56F3-4FF7-AF2C-8D9E2AF900B9}"/>
                </a:ext>
              </a:extLst>
            </p:cNvPr>
            <p:cNvSpPr/>
            <p:nvPr/>
          </p:nvSpPr>
          <p:spPr>
            <a:xfrm rot="5400000">
              <a:off x="3854690" y="4045335"/>
              <a:ext cx="144215" cy="101783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lussdiagramm: Zusammenführung 36">
              <a:extLst>
                <a:ext uri="{FF2B5EF4-FFF2-40B4-BE49-F238E27FC236}">
                  <a16:creationId xmlns:a16="http://schemas.microsoft.com/office/drawing/2014/main" id="{DC477FAD-4D93-4D8E-B6A2-70C9E1B8839B}"/>
                </a:ext>
              </a:extLst>
            </p:cNvPr>
            <p:cNvSpPr/>
            <p:nvPr/>
          </p:nvSpPr>
          <p:spPr>
            <a:xfrm>
              <a:off x="3897154" y="3693225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lussdiagramm: Zusammenführung 37">
              <a:extLst>
                <a:ext uri="{FF2B5EF4-FFF2-40B4-BE49-F238E27FC236}">
                  <a16:creationId xmlns:a16="http://schemas.microsoft.com/office/drawing/2014/main" id="{30398D45-BCBF-4551-94A3-0A5013175016}"/>
                </a:ext>
              </a:extLst>
            </p:cNvPr>
            <p:cNvSpPr/>
            <p:nvPr/>
          </p:nvSpPr>
          <p:spPr>
            <a:xfrm>
              <a:off x="2604071" y="3683879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lussdiagramm: Zusammenführung 39">
              <a:extLst>
                <a:ext uri="{FF2B5EF4-FFF2-40B4-BE49-F238E27FC236}">
                  <a16:creationId xmlns:a16="http://schemas.microsoft.com/office/drawing/2014/main" id="{F46A4D50-AEC2-418A-80EF-536813D21966}"/>
                </a:ext>
              </a:extLst>
            </p:cNvPr>
            <p:cNvSpPr/>
            <p:nvPr/>
          </p:nvSpPr>
          <p:spPr>
            <a:xfrm>
              <a:off x="3037550" y="2836717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lussdiagramm: Zusammenführung 40">
              <a:extLst>
                <a:ext uri="{FF2B5EF4-FFF2-40B4-BE49-F238E27FC236}">
                  <a16:creationId xmlns:a16="http://schemas.microsoft.com/office/drawing/2014/main" id="{85631B30-B51D-46F6-9077-B782535395BE}"/>
                </a:ext>
              </a:extLst>
            </p:cNvPr>
            <p:cNvSpPr/>
            <p:nvPr/>
          </p:nvSpPr>
          <p:spPr>
            <a:xfrm>
              <a:off x="2192374" y="2836897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48AFB9F-6AF2-4D64-9896-97948CF667C8}"/>
                </a:ext>
              </a:extLst>
            </p:cNvPr>
            <p:cNvSpPr/>
            <p:nvPr/>
          </p:nvSpPr>
          <p:spPr>
            <a:xfrm rot="5400000">
              <a:off x="3219134" y="2986763"/>
              <a:ext cx="128135" cy="145005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3E01A9F-D7FA-4EDD-9372-F6E6D74FC961}"/>
                </a:ext>
              </a:extLst>
            </p:cNvPr>
            <p:cNvSpPr/>
            <p:nvPr/>
          </p:nvSpPr>
          <p:spPr>
            <a:xfrm rot="5400000">
              <a:off x="2567601" y="2359169"/>
              <a:ext cx="144215" cy="101783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29FFD51-87B4-49E4-84FE-E0BC54DDC46A}"/>
                </a:ext>
              </a:extLst>
            </p:cNvPr>
            <p:cNvSpPr txBox="1"/>
            <p:nvPr/>
          </p:nvSpPr>
          <p:spPr>
            <a:xfrm rot="16200000">
              <a:off x="179111" y="3291725"/>
              <a:ext cx="31684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150            300                  300                  300    </a:t>
              </a:r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5FC11859-4707-418A-AB3A-E2322041080C}"/>
              </a:ext>
            </a:extLst>
          </p:cNvPr>
          <p:cNvSpPr txBox="1"/>
          <p:nvPr/>
        </p:nvSpPr>
        <p:spPr>
          <a:xfrm rot="16200000">
            <a:off x="-511779" y="3374790"/>
            <a:ext cx="2117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Alle Maßangaben in mm	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D9D8F-4E83-4BBD-88CE-E30E6CA5F5B2}"/>
              </a:ext>
            </a:extLst>
          </p:cNvPr>
          <p:cNvSpPr txBox="1"/>
          <p:nvPr/>
        </p:nvSpPr>
        <p:spPr>
          <a:xfrm>
            <a:off x="4309875" y="1378563"/>
            <a:ext cx="208629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Webkonzept 1: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2E33ABA-B0EE-4E59-B75A-E7BF750D42DF}"/>
              </a:ext>
            </a:extLst>
          </p:cNvPr>
          <p:cNvGrpSpPr/>
          <p:nvPr/>
        </p:nvGrpSpPr>
        <p:grpSpPr>
          <a:xfrm>
            <a:off x="8018136" y="969827"/>
            <a:ext cx="3830336" cy="5050693"/>
            <a:chOff x="4273449" y="969827"/>
            <a:chExt cx="3830336" cy="5054127"/>
          </a:xfrm>
        </p:grpSpPr>
        <p:grpSp>
          <p:nvGrpSpPr>
            <p:cNvPr id="225" name="Gruppieren 224">
              <a:extLst>
                <a:ext uri="{FF2B5EF4-FFF2-40B4-BE49-F238E27FC236}">
                  <a16:creationId xmlns:a16="http://schemas.microsoft.com/office/drawing/2014/main" id="{30B68647-A35A-4AA3-86EE-E845A39CC807}"/>
                </a:ext>
              </a:extLst>
            </p:cNvPr>
            <p:cNvGrpSpPr/>
            <p:nvPr/>
          </p:nvGrpSpPr>
          <p:grpSpPr>
            <a:xfrm>
              <a:off x="4281280" y="969827"/>
              <a:ext cx="3814938" cy="5054127"/>
              <a:chOff x="5741680" y="964381"/>
              <a:chExt cx="3814938" cy="5054127"/>
            </a:xfrm>
          </p:grpSpPr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B3A328BD-393F-44DB-9865-8D04D1F408A7}"/>
                  </a:ext>
                </a:extLst>
              </p:cNvPr>
              <p:cNvSpPr/>
              <p:nvPr/>
            </p:nvSpPr>
            <p:spPr>
              <a:xfrm>
                <a:off x="5986566" y="2293314"/>
                <a:ext cx="3269012" cy="30181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9" name="Gerader Verbinder 188">
                <a:extLst>
                  <a:ext uri="{FF2B5EF4-FFF2-40B4-BE49-F238E27FC236}">
                    <a16:creationId xmlns:a16="http://schemas.microsoft.com/office/drawing/2014/main" id="{8C1FBDC4-7AB8-453D-A8FC-ABE72D0BB6A4}"/>
                  </a:ext>
                </a:extLst>
              </p:cNvPr>
              <p:cNvCxnSpPr/>
              <p:nvPr/>
            </p:nvCxnSpPr>
            <p:spPr>
              <a:xfrm>
                <a:off x="6320270" y="1059253"/>
                <a:ext cx="0" cy="4252511"/>
              </a:xfrm>
              <a:prstGeom prst="lin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>
                <a:extLst>
                  <a:ext uri="{FF2B5EF4-FFF2-40B4-BE49-F238E27FC236}">
                    <a16:creationId xmlns:a16="http://schemas.microsoft.com/office/drawing/2014/main" id="{48A9DAD7-53CC-43C3-9AEC-2D7692E7BEED}"/>
                  </a:ext>
                </a:extLst>
              </p:cNvPr>
              <p:cNvCxnSpPr/>
              <p:nvPr/>
            </p:nvCxnSpPr>
            <p:spPr>
              <a:xfrm>
                <a:off x="7162213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Gerader Verbinder 190">
                <a:extLst>
                  <a:ext uri="{FF2B5EF4-FFF2-40B4-BE49-F238E27FC236}">
                    <a16:creationId xmlns:a16="http://schemas.microsoft.com/office/drawing/2014/main" id="{C62E7894-E185-4CAC-BC20-B1A17C91C1C0}"/>
                  </a:ext>
                </a:extLst>
              </p:cNvPr>
              <p:cNvCxnSpPr/>
              <p:nvPr/>
            </p:nvCxnSpPr>
            <p:spPr>
              <a:xfrm>
                <a:off x="8013749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73D89345-F323-448E-BCFD-86BA26D87916}"/>
                  </a:ext>
                </a:extLst>
              </p:cNvPr>
              <p:cNvSpPr txBox="1"/>
              <p:nvPr/>
            </p:nvSpPr>
            <p:spPr>
              <a:xfrm>
                <a:off x="6813443" y="5741509"/>
                <a:ext cx="15554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Webbreite 900 mm</a:t>
                </a:r>
              </a:p>
            </p:txBody>
          </p:sp>
          <p:cxnSp>
            <p:nvCxnSpPr>
              <p:cNvPr id="193" name="Gerader Verbinder 192">
                <a:extLst>
                  <a:ext uri="{FF2B5EF4-FFF2-40B4-BE49-F238E27FC236}">
                    <a16:creationId xmlns:a16="http://schemas.microsoft.com/office/drawing/2014/main" id="{C7AAF155-D53E-46DF-9D57-9D9B13F19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4442809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Gerader Verbinder 193">
                <a:extLst>
                  <a:ext uri="{FF2B5EF4-FFF2-40B4-BE49-F238E27FC236}">
                    <a16:creationId xmlns:a16="http://schemas.microsoft.com/office/drawing/2014/main" id="{563FE8D7-E581-4B7C-89F0-EF3D52E14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3600177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r Verbinder 194">
                <a:extLst>
                  <a:ext uri="{FF2B5EF4-FFF2-40B4-BE49-F238E27FC236}">
                    <a16:creationId xmlns:a16="http://schemas.microsoft.com/office/drawing/2014/main" id="{60CE5E99-F983-4325-BDB9-6096CDBCF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3176651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3C73554D-1D5F-4235-BF1B-03613B59F583}"/>
                  </a:ext>
                </a:extLst>
              </p:cNvPr>
              <p:cNvSpPr txBox="1"/>
              <p:nvPr/>
            </p:nvSpPr>
            <p:spPr>
              <a:xfrm rot="16200000">
                <a:off x="3728244" y="2977817"/>
                <a:ext cx="42884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/>
                  <a:t>150     150	150    150      150      150      150</a:t>
                </a:r>
              </a:p>
            </p:txBody>
          </p:sp>
          <p:cxnSp>
            <p:nvCxnSpPr>
              <p:cNvPr id="201" name="Gerader Verbinder 200">
                <a:extLst>
                  <a:ext uri="{FF2B5EF4-FFF2-40B4-BE49-F238E27FC236}">
                    <a16:creationId xmlns:a16="http://schemas.microsoft.com/office/drawing/2014/main" id="{98064189-7375-4E54-A504-17D0B45EC615}"/>
                  </a:ext>
                </a:extLst>
              </p:cNvPr>
              <p:cNvCxnSpPr/>
              <p:nvPr/>
            </p:nvCxnSpPr>
            <p:spPr>
              <a:xfrm>
                <a:off x="6738482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r Verbinder 201">
                <a:extLst>
                  <a:ext uri="{FF2B5EF4-FFF2-40B4-BE49-F238E27FC236}">
                    <a16:creationId xmlns:a16="http://schemas.microsoft.com/office/drawing/2014/main" id="{AABD7776-270B-4ABB-A37D-F84AF47EDF74}"/>
                  </a:ext>
                </a:extLst>
              </p:cNvPr>
              <p:cNvCxnSpPr/>
              <p:nvPr/>
            </p:nvCxnSpPr>
            <p:spPr>
              <a:xfrm>
                <a:off x="7599720" y="1063667"/>
                <a:ext cx="0" cy="425251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>
                <a:extLst>
                  <a:ext uri="{FF2B5EF4-FFF2-40B4-BE49-F238E27FC236}">
                    <a16:creationId xmlns:a16="http://schemas.microsoft.com/office/drawing/2014/main" id="{4837A925-0E3E-4574-8052-C1333CAB60F2}"/>
                  </a:ext>
                </a:extLst>
              </p:cNvPr>
              <p:cNvCxnSpPr/>
              <p:nvPr/>
            </p:nvCxnSpPr>
            <p:spPr>
              <a:xfrm>
                <a:off x="8453240" y="1058984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>
                <a:extLst>
                  <a:ext uri="{FF2B5EF4-FFF2-40B4-BE49-F238E27FC236}">
                    <a16:creationId xmlns:a16="http://schemas.microsoft.com/office/drawing/2014/main" id="{7917E463-92E4-4D65-BBB5-A269CD181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013" y="4871656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>
                <a:extLst>
                  <a:ext uri="{FF2B5EF4-FFF2-40B4-BE49-F238E27FC236}">
                    <a16:creationId xmlns:a16="http://schemas.microsoft.com/office/drawing/2014/main" id="{A8F168FA-174B-4678-9E34-CA721D1B7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4024591"/>
                <a:ext cx="32760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>
                <a:extLst>
                  <a:ext uri="{FF2B5EF4-FFF2-40B4-BE49-F238E27FC236}">
                    <a16:creationId xmlns:a16="http://schemas.microsoft.com/office/drawing/2014/main" id="{A123BAD6-0725-47A1-BB19-AA231B8FC1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9441" y="2751196"/>
                <a:ext cx="32760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8F03B5F9-F7BB-4492-B0C8-8081FE308097}"/>
                  </a:ext>
                </a:extLst>
              </p:cNvPr>
              <p:cNvSpPr txBox="1"/>
              <p:nvPr/>
            </p:nvSpPr>
            <p:spPr>
              <a:xfrm>
                <a:off x="5914002" y="5495500"/>
                <a:ext cx="3371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50" dirty="0"/>
                  <a:t>150      100     100      100     100      100     100     150</a:t>
                </a:r>
              </a:p>
            </p:txBody>
          </p:sp>
          <p:cxnSp>
            <p:nvCxnSpPr>
              <p:cNvPr id="208" name="Gerader Verbinder 207">
                <a:extLst>
                  <a:ext uri="{FF2B5EF4-FFF2-40B4-BE49-F238E27FC236}">
                    <a16:creationId xmlns:a16="http://schemas.microsoft.com/office/drawing/2014/main" id="{9DE5D025-091E-400A-8509-7C949296138A}"/>
                  </a:ext>
                </a:extLst>
              </p:cNvPr>
              <p:cNvCxnSpPr/>
              <p:nvPr/>
            </p:nvCxnSpPr>
            <p:spPr>
              <a:xfrm>
                <a:off x="8868200" y="1059822"/>
                <a:ext cx="0" cy="425251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Flussdiagramm: Zusammenführung 208">
                <a:extLst>
                  <a:ext uri="{FF2B5EF4-FFF2-40B4-BE49-F238E27FC236}">
                    <a16:creationId xmlns:a16="http://schemas.microsoft.com/office/drawing/2014/main" id="{B7769C22-3CBE-4906-8DBC-DD864DD6F0DF}"/>
                  </a:ext>
                </a:extLst>
              </p:cNvPr>
              <p:cNvSpPr/>
              <p:nvPr/>
            </p:nvSpPr>
            <p:spPr>
              <a:xfrm>
                <a:off x="8843074" y="4850340"/>
                <a:ext cx="60325" cy="49068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0" name="Flussdiagramm: Zusammenführung 209">
                <a:extLst>
                  <a:ext uri="{FF2B5EF4-FFF2-40B4-BE49-F238E27FC236}">
                    <a16:creationId xmlns:a16="http://schemas.microsoft.com/office/drawing/2014/main" id="{35FB6325-3A1F-4F8F-A3F1-944E813232C1}"/>
                  </a:ext>
                </a:extLst>
              </p:cNvPr>
              <p:cNvSpPr/>
              <p:nvPr/>
            </p:nvSpPr>
            <p:spPr>
              <a:xfrm>
                <a:off x="8834616" y="441582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1" name="Flussdiagramm: Zusammenführung 210">
                <a:extLst>
                  <a:ext uri="{FF2B5EF4-FFF2-40B4-BE49-F238E27FC236}">
                    <a16:creationId xmlns:a16="http://schemas.microsoft.com/office/drawing/2014/main" id="{22BA888E-DAB6-454E-A83D-161B844A2EF1}"/>
                  </a:ext>
                </a:extLst>
              </p:cNvPr>
              <p:cNvSpPr/>
              <p:nvPr/>
            </p:nvSpPr>
            <p:spPr>
              <a:xfrm>
                <a:off x="7133486" y="272565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671CA946-CC1F-4B1C-91BB-8726E7F553F0}"/>
                  </a:ext>
                </a:extLst>
              </p:cNvPr>
              <p:cNvSpPr/>
              <p:nvPr/>
            </p:nvSpPr>
            <p:spPr>
              <a:xfrm rot="10800000">
                <a:off x="8795162" y="4353900"/>
                <a:ext cx="144214" cy="604539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Flussdiagramm: Zusammenführung 212">
                <a:extLst>
                  <a:ext uri="{FF2B5EF4-FFF2-40B4-BE49-F238E27FC236}">
                    <a16:creationId xmlns:a16="http://schemas.microsoft.com/office/drawing/2014/main" id="{0B51F129-B975-4E6A-BD9F-447E1C87B541}"/>
                  </a:ext>
                </a:extLst>
              </p:cNvPr>
              <p:cNvSpPr/>
              <p:nvPr/>
            </p:nvSpPr>
            <p:spPr>
              <a:xfrm>
                <a:off x="7982522" y="399253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4" name="Flussdiagramm: Zusammenführung 213">
                <a:extLst>
                  <a:ext uri="{FF2B5EF4-FFF2-40B4-BE49-F238E27FC236}">
                    <a16:creationId xmlns:a16="http://schemas.microsoft.com/office/drawing/2014/main" id="{02900C66-B3CB-4C5D-AD97-E71A2CC1B438}"/>
                  </a:ext>
                </a:extLst>
              </p:cNvPr>
              <p:cNvSpPr/>
              <p:nvPr/>
            </p:nvSpPr>
            <p:spPr>
              <a:xfrm>
                <a:off x="8433316" y="399229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lussdiagramm: Zusammenführung 214">
                <a:extLst>
                  <a:ext uri="{FF2B5EF4-FFF2-40B4-BE49-F238E27FC236}">
                    <a16:creationId xmlns:a16="http://schemas.microsoft.com/office/drawing/2014/main" id="{D46BE69A-21AA-4AFB-A9EA-8AB4D82C991C}"/>
                  </a:ext>
                </a:extLst>
              </p:cNvPr>
              <p:cNvSpPr/>
              <p:nvPr/>
            </p:nvSpPr>
            <p:spPr>
              <a:xfrm>
                <a:off x="7561026" y="356376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6" name="Flussdiagramm: Zusammenführung 215">
                <a:extLst>
                  <a:ext uri="{FF2B5EF4-FFF2-40B4-BE49-F238E27FC236}">
                    <a16:creationId xmlns:a16="http://schemas.microsoft.com/office/drawing/2014/main" id="{F67C87B1-5C4D-43D2-8123-FC979BDF73A9}"/>
                  </a:ext>
                </a:extLst>
              </p:cNvPr>
              <p:cNvSpPr/>
              <p:nvPr/>
            </p:nvSpPr>
            <p:spPr>
              <a:xfrm>
                <a:off x="7565235" y="314046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lussdiagramm: Zusammenführung 216">
                <a:extLst>
                  <a:ext uri="{FF2B5EF4-FFF2-40B4-BE49-F238E27FC236}">
                    <a16:creationId xmlns:a16="http://schemas.microsoft.com/office/drawing/2014/main" id="{6EBBEB23-279E-4E70-B3EA-79F50DF50C3B}"/>
                  </a:ext>
                </a:extLst>
              </p:cNvPr>
              <p:cNvSpPr/>
              <p:nvPr/>
            </p:nvSpPr>
            <p:spPr>
              <a:xfrm>
                <a:off x="6711412" y="272693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8" name="Ellipse 217">
                <a:extLst>
                  <a:ext uri="{FF2B5EF4-FFF2-40B4-BE49-F238E27FC236}">
                    <a16:creationId xmlns:a16="http://schemas.microsoft.com/office/drawing/2014/main" id="{5AB44040-2D81-4900-866C-1DAD8A791A62}"/>
                  </a:ext>
                </a:extLst>
              </p:cNvPr>
              <p:cNvSpPr/>
              <p:nvPr/>
            </p:nvSpPr>
            <p:spPr>
              <a:xfrm rot="5400000">
                <a:off x="8153128" y="3688486"/>
                <a:ext cx="170722" cy="66513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Ellipse 218">
                <a:extLst>
                  <a:ext uri="{FF2B5EF4-FFF2-40B4-BE49-F238E27FC236}">
                    <a16:creationId xmlns:a16="http://schemas.microsoft.com/office/drawing/2014/main" id="{FD1A782C-F36E-4076-9FC6-7302CA022E14}"/>
                  </a:ext>
                </a:extLst>
              </p:cNvPr>
              <p:cNvSpPr/>
              <p:nvPr/>
            </p:nvSpPr>
            <p:spPr>
              <a:xfrm rot="10800000">
                <a:off x="7524874" y="3081317"/>
                <a:ext cx="144214" cy="604539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5536B9C8-24E6-4DA8-99A4-107C793E3DE3}"/>
                  </a:ext>
                </a:extLst>
              </p:cNvPr>
              <p:cNvSpPr/>
              <p:nvPr/>
            </p:nvSpPr>
            <p:spPr>
              <a:xfrm rot="5400000">
                <a:off x="6879306" y="2418502"/>
                <a:ext cx="170722" cy="66513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5321FFE7-C0E6-47B3-97D3-934B33F59FC2}"/>
                  </a:ext>
                </a:extLst>
              </p:cNvPr>
              <p:cNvSpPr txBox="1"/>
              <p:nvPr/>
            </p:nvSpPr>
            <p:spPr>
              <a:xfrm rot="16200000">
                <a:off x="7388912" y="2865795"/>
                <a:ext cx="3993779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 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rgbClr val="FF0000"/>
                    </a:solidFill>
                  </a:rPr>
                  <a:t>	         +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chemeClr val="accent1">
                        <a:lumMod val="50000"/>
                        <a:lumOff val="50000"/>
                      </a:schemeClr>
                    </a:solidFill>
                  </a:rPr>
                  <a:t>               	              </a:t>
                </a: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AA6C3362-6E23-4882-88DA-F47896A48BDA}"/>
                  </a:ext>
                </a:extLst>
              </p:cNvPr>
              <p:cNvSpPr/>
              <p:nvPr/>
            </p:nvSpPr>
            <p:spPr>
              <a:xfrm>
                <a:off x="5962549" y="1030124"/>
                <a:ext cx="3592952" cy="1248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2B7542B6-C047-485B-85C6-2F877674B067}"/>
                  </a:ext>
                </a:extLst>
              </p:cNvPr>
              <p:cNvSpPr txBox="1"/>
              <p:nvPr/>
            </p:nvSpPr>
            <p:spPr>
              <a:xfrm>
                <a:off x="6561505" y="5249948"/>
                <a:ext cx="2804622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 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rgbClr val="FF0000"/>
                    </a:solidFill>
                  </a:rPr>
                  <a:t>	         +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03241533-A204-4083-BC7D-DB85567B616D}"/>
                </a:ext>
              </a:extLst>
            </p:cNvPr>
            <p:cNvGrpSpPr/>
            <p:nvPr/>
          </p:nvGrpSpPr>
          <p:grpSpPr>
            <a:xfrm>
              <a:off x="4273449" y="1264920"/>
              <a:ext cx="3830336" cy="4758126"/>
              <a:chOff x="4273449" y="1264920"/>
              <a:chExt cx="3830336" cy="4758126"/>
            </a:xfrm>
          </p:grpSpPr>
          <p:sp>
            <p:nvSpPr>
              <p:cNvPr id="226" name="Textfeld 225">
                <a:extLst>
                  <a:ext uri="{FF2B5EF4-FFF2-40B4-BE49-F238E27FC236}">
                    <a16:creationId xmlns:a16="http://schemas.microsoft.com/office/drawing/2014/main" id="{C8AAE682-6840-4E74-9B9C-15DF1CBA2864}"/>
                  </a:ext>
                </a:extLst>
              </p:cNvPr>
              <p:cNvSpPr txBox="1"/>
              <p:nvPr/>
            </p:nvSpPr>
            <p:spPr>
              <a:xfrm>
                <a:off x="4541539" y="1385762"/>
                <a:ext cx="2086292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Webkonzept 2:</a:t>
                </a:r>
              </a:p>
            </p:txBody>
          </p:sp>
          <p:cxnSp>
            <p:nvCxnSpPr>
              <p:cNvPr id="228" name="Gerade Verbindung mit Pfeil 227">
                <a:extLst>
                  <a:ext uri="{FF2B5EF4-FFF2-40B4-BE49-F238E27FC236}">
                    <a16:creationId xmlns:a16="http://schemas.microsoft.com/office/drawing/2014/main" id="{6097D78A-527F-4F64-BDCE-029AD788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26630" y="2135579"/>
                <a:ext cx="464110" cy="626227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CE5781E8-16F8-49EC-8AB8-61BAE5DE76AF}"/>
                  </a:ext>
                </a:extLst>
              </p:cNvPr>
              <p:cNvSpPr txBox="1"/>
              <p:nvPr/>
            </p:nvSpPr>
            <p:spPr>
              <a:xfrm>
                <a:off x="6235720" y="1943100"/>
                <a:ext cx="9156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b="1" dirty="0">
                    <a:solidFill>
                      <a:schemeClr val="accent3"/>
                    </a:solidFill>
                  </a:rPr>
                  <a:t>Trassierungen</a:t>
                </a:r>
              </a:p>
            </p:txBody>
          </p:sp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74186B26-F09D-400F-B431-F9855745385C}"/>
                  </a:ext>
                </a:extLst>
              </p:cNvPr>
              <p:cNvSpPr txBox="1"/>
              <p:nvPr/>
            </p:nvSpPr>
            <p:spPr>
              <a:xfrm>
                <a:off x="5172232" y="1956026"/>
                <a:ext cx="65915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b="1" dirty="0">
                    <a:solidFill>
                      <a:srgbClr val="539DC5"/>
                    </a:solidFill>
                  </a:rPr>
                  <a:t>Sensoren</a:t>
                </a:r>
              </a:p>
            </p:txBody>
          </p:sp>
          <p:cxnSp>
            <p:nvCxnSpPr>
              <p:cNvPr id="231" name="Gerade Verbindung mit Pfeil 230">
                <a:extLst>
                  <a:ext uri="{FF2B5EF4-FFF2-40B4-BE49-F238E27FC236}">
                    <a16:creationId xmlns:a16="http://schemas.microsoft.com/office/drawing/2014/main" id="{C181E5AD-64D5-462E-A3CB-2C16D6F11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349" y="2117892"/>
                <a:ext cx="196530" cy="415616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Textfeld 231">
                <a:extLst>
                  <a:ext uri="{FF2B5EF4-FFF2-40B4-BE49-F238E27FC236}">
                    <a16:creationId xmlns:a16="http://schemas.microsoft.com/office/drawing/2014/main" id="{9147E001-A7F5-4B7B-8035-93854872C8C9}"/>
                  </a:ext>
                </a:extLst>
              </p:cNvPr>
              <p:cNvSpPr txBox="1"/>
              <p:nvPr/>
            </p:nvSpPr>
            <p:spPr>
              <a:xfrm>
                <a:off x="4904266" y="1722116"/>
                <a:ext cx="17892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Kontaktpunkt Trassierung-Sensor</a:t>
                </a:r>
              </a:p>
            </p:txBody>
          </p:sp>
          <p:sp>
            <p:nvSpPr>
              <p:cNvPr id="233" name="Flussdiagramm: Zusammenführung 232">
                <a:extLst>
                  <a:ext uri="{FF2B5EF4-FFF2-40B4-BE49-F238E27FC236}">
                    <a16:creationId xmlns:a16="http://schemas.microsoft.com/office/drawing/2014/main" id="{C82DBD03-9138-4CFC-BF28-C6769C57B628}"/>
                  </a:ext>
                </a:extLst>
              </p:cNvPr>
              <p:cNvSpPr/>
              <p:nvPr/>
            </p:nvSpPr>
            <p:spPr>
              <a:xfrm>
                <a:off x="4839361" y="180285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2928FA4-BD46-4506-9124-CF7061555720}"/>
                  </a:ext>
                </a:extLst>
              </p:cNvPr>
              <p:cNvSpPr/>
              <p:nvPr/>
            </p:nvSpPr>
            <p:spPr>
              <a:xfrm>
                <a:off x="4273449" y="1264920"/>
                <a:ext cx="3830336" cy="4758126"/>
              </a:xfrm>
              <a:prstGeom prst="rect">
                <a:avLst/>
              </a:prstGeom>
              <a:noFill/>
              <a:ln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BD455A-F09F-400F-95DC-C72CC004F177}"/>
              </a:ext>
            </a:extLst>
          </p:cNvPr>
          <p:cNvGrpSpPr/>
          <p:nvPr/>
        </p:nvGrpSpPr>
        <p:grpSpPr>
          <a:xfrm>
            <a:off x="268796" y="1264920"/>
            <a:ext cx="4153937" cy="4754693"/>
            <a:chOff x="7682312" y="1264920"/>
            <a:chExt cx="4153937" cy="4754693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620AB198-45E9-4396-922B-62E7E3E89DBC}"/>
                </a:ext>
              </a:extLst>
            </p:cNvPr>
            <p:cNvGrpSpPr/>
            <p:nvPr/>
          </p:nvGrpSpPr>
          <p:grpSpPr>
            <a:xfrm>
              <a:off x="7682312" y="1378563"/>
              <a:ext cx="4153937" cy="4609948"/>
              <a:chOff x="7712792" y="1378563"/>
              <a:chExt cx="4153937" cy="4609948"/>
            </a:xfrm>
          </p:grpSpPr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22FDF40E-A9AB-4713-B369-6B170384DF81}"/>
                  </a:ext>
                </a:extLst>
              </p:cNvPr>
              <p:cNvSpPr txBox="1"/>
              <p:nvPr/>
            </p:nvSpPr>
            <p:spPr>
              <a:xfrm>
                <a:off x="8258557" y="1378563"/>
                <a:ext cx="2086292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Stickkonzept:</a:t>
                </a:r>
              </a:p>
            </p:txBody>
          </p:sp>
          <p:grpSp>
            <p:nvGrpSpPr>
              <p:cNvPr id="282" name="Gruppieren 281">
                <a:extLst>
                  <a:ext uri="{FF2B5EF4-FFF2-40B4-BE49-F238E27FC236}">
                    <a16:creationId xmlns:a16="http://schemas.microsoft.com/office/drawing/2014/main" id="{32DBEED9-6950-45FB-B100-6C97476773D0}"/>
                  </a:ext>
                </a:extLst>
              </p:cNvPr>
              <p:cNvGrpSpPr/>
              <p:nvPr/>
            </p:nvGrpSpPr>
            <p:grpSpPr>
              <a:xfrm>
                <a:off x="7712792" y="1642983"/>
                <a:ext cx="3900239" cy="4345528"/>
                <a:chOff x="7570208" y="1048071"/>
                <a:chExt cx="3999495" cy="5024755"/>
              </a:xfrm>
            </p:grpSpPr>
            <p:sp>
              <p:nvSpPr>
                <p:cNvPr id="235" name="Rechteck 234">
                  <a:extLst>
                    <a:ext uri="{FF2B5EF4-FFF2-40B4-BE49-F238E27FC236}">
                      <a16:creationId xmlns:a16="http://schemas.microsoft.com/office/drawing/2014/main" id="{774D85CB-9480-42FB-A987-076DB5B1DAAF}"/>
                    </a:ext>
                  </a:extLst>
                </p:cNvPr>
                <p:cNvSpPr/>
                <p:nvPr/>
              </p:nvSpPr>
              <p:spPr>
                <a:xfrm>
                  <a:off x="8240653" y="1801208"/>
                  <a:ext cx="3269012" cy="349647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36" name="Gerader Verbinder 235">
                  <a:extLst>
                    <a:ext uri="{FF2B5EF4-FFF2-40B4-BE49-F238E27FC236}">
                      <a16:creationId xmlns:a16="http://schemas.microsoft.com/office/drawing/2014/main" id="{8DBD2093-3C8B-4473-B5F6-CF50823C7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49867" y="1803021"/>
                  <a:ext cx="24490" cy="3509611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Textfeld 238">
                  <a:extLst>
                    <a:ext uri="{FF2B5EF4-FFF2-40B4-BE49-F238E27FC236}">
                      <a16:creationId xmlns:a16="http://schemas.microsoft.com/office/drawing/2014/main" id="{90936B89-9080-4AF9-9F20-F4E3A1453260}"/>
                    </a:ext>
                  </a:extLst>
                </p:cNvPr>
                <p:cNvSpPr txBox="1"/>
                <p:nvPr/>
              </p:nvSpPr>
              <p:spPr>
                <a:xfrm>
                  <a:off x="9096898" y="5795827"/>
                  <a:ext cx="15554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Webbreite 900 mm</a:t>
                  </a:r>
                </a:p>
              </p:txBody>
            </p:sp>
            <p:cxnSp>
              <p:nvCxnSpPr>
                <p:cNvPr id="240" name="Gerader Verbinder 239">
                  <a:extLst>
                    <a:ext uri="{FF2B5EF4-FFF2-40B4-BE49-F238E27FC236}">
                      <a16:creationId xmlns:a16="http://schemas.microsoft.com/office/drawing/2014/main" id="{0769A924-08CC-4365-A327-51C27EE1C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5824" y="3473921"/>
                  <a:ext cx="3276000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Textfeld 240">
                  <a:extLst>
                    <a:ext uri="{FF2B5EF4-FFF2-40B4-BE49-F238E27FC236}">
                      <a16:creationId xmlns:a16="http://schemas.microsoft.com/office/drawing/2014/main" id="{CB854BF1-221F-423A-BF3C-32860CC9B279}"/>
                    </a:ext>
                  </a:extLst>
                </p:cNvPr>
                <p:cNvSpPr txBox="1"/>
                <p:nvPr/>
              </p:nvSpPr>
              <p:spPr>
                <a:xfrm rot="16200000">
                  <a:off x="5988810" y="3062123"/>
                  <a:ext cx="4288481" cy="260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050" dirty="0"/>
                    <a:t>150	300	           300</a:t>
                  </a:r>
                </a:p>
              </p:txBody>
            </p:sp>
            <p:cxnSp>
              <p:nvCxnSpPr>
                <p:cNvPr id="243" name="Gerader Verbinder 242">
                  <a:extLst>
                    <a:ext uri="{FF2B5EF4-FFF2-40B4-BE49-F238E27FC236}">
                      <a16:creationId xmlns:a16="http://schemas.microsoft.com/office/drawing/2014/main" id="{1CC804BF-AF08-4BDA-9F0B-17D188FE048F}"/>
                    </a:ext>
                  </a:extLst>
                </p:cNvPr>
                <p:cNvCxnSpPr>
                  <a:cxnSpLocks/>
                  <a:stCxn id="235" idx="0"/>
                  <a:endCxn id="235" idx="2"/>
                </p:cNvCxnSpPr>
                <p:nvPr/>
              </p:nvCxnSpPr>
              <p:spPr>
                <a:xfrm>
                  <a:off x="9875159" y="1801208"/>
                  <a:ext cx="0" cy="349647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244">
                  <a:extLst>
                    <a:ext uri="{FF2B5EF4-FFF2-40B4-BE49-F238E27FC236}">
                      <a16:creationId xmlns:a16="http://schemas.microsoft.com/office/drawing/2014/main" id="{007B5928-1F1C-4845-8651-F9AEB6A39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3100" y="4857839"/>
                  <a:ext cx="3276000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245">
                  <a:extLst>
                    <a:ext uri="{FF2B5EF4-FFF2-40B4-BE49-F238E27FC236}">
                      <a16:creationId xmlns:a16="http://schemas.microsoft.com/office/drawing/2014/main" id="{B2879719-2A42-4318-AF60-B906E244A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5307" y="2145546"/>
                  <a:ext cx="3276000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feld 246">
                  <a:extLst>
                    <a:ext uri="{FF2B5EF4-FFF2-40B4-BE49-F238E27FC236}">
                      <a16:creationId xmlns:a16="http://schemas.microsoft.com/office/drawing/2014/main" id="{E9367D4A-D4FC-4AA3-9AE1-74F2F912800D}"/>
                    </a:ext>
                  </a:extLst>
                </p:cNvPr>
                <p:cNvSpPr txBox="1"/>
                <p:nvPr/>
              </p:nvSpPr>
              <p:spPr>
                <a:xfrm>
                  <a:off x="7570208" y="5227854"/>
                  <a:ext cx="3670816" cy="3950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de-DE" dirty="0">
                      <a:solidFill>
                        <a:srgbClr val="0070C0"/>
                      </a:solidFill>
                    </a:rPr>
                    <a:t>-         	        -                     -</a:t>
                  </a:r>
                </a:p>
              </p:txBody>
            </p:sp>
            <p:sp>
              <p:nvSpPr>
                <p:cNvPr id="248" name="Textfeld 247">
                  <a:extLst>
                    <a:ext uri="{FF2B5EF4-FFF2-40B4-BE49-F238E27FC236}">
                      <a16:creationId xmlns:a16="http://schemas.microsoft.com/office/drawing/2014/main" id="{F34100B2-DA16-45FD-9DBE-E72F5018603F}"/>
                    </a:ext>
                  </a:extLst>
                </p:cNvPr>
                <p:cNvSpPr txBox="1"/>
                <p:nvPr/>
              </p:nvSpPr>
              <p:spPr>
                <a:xfrm>
                  <a:off x="8155206" y="5521458"/>
                  <a:ext cx="3414497" cy="2936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/>
                    <a:t> 150                 300                             300                150</a:t>
                  </a:r>
                </a:p>
              </p:txBody>
            </p:sp>
            <p:cxnSp>
              <p:nvCxnSpPr>
                <p:cNvPr id="249" name="Gerader Verbinder 248">
                  <a:extLst>
                    <a:ext uri="{FF2B5EF4-FFF2-40B4-BE49-F238E27FC236}">
                      <a16:creationId xmlns:a16="http://schemas.microsoft.com/office/drawing/2014/main" id="{C28108A7-08AA-418F-8A17-A56755D50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14796" y="1801208"/>
                  <a:ext cx="7491" cy="3497308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0" name="Gruppieren 249">
                  <a:extLst>
                    <a:ext uri="{FF2B5EF4-FFF2-40B4-BE49-F238E27FC236}">
                      <a16:creationId xmlns:a16="http://schemas.microsoft.com/office/drawing/2014/main" id="{658C8DFE-5AC9-42AB-932C-CCB2D92C36C0}"/>
                    </a:ext>
                  </a:extLst>
                </p:cNvPr>
                <p:cNvGrpSpPr/>
                <p:nvPr/>
              </p:nvGrpSpPr>
              <p:grpSpPr>
                <a:xfrm rot="10800000" flipH="1" flipV="1">
                  <a:off x="8578730" y="4595222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51" name="Verbinder: gekrümmt 250">
                    <a:extLst>
                      <a:ext uri="{FF2B5EF4-FFF2-40B4-BE49-F238E27FC236}">
                        <a16:creationId xmlns:a16="http://schemas.microsoft.com/office/drawing/2014/main" id="{9D34CB03-DD54-49D0-86BC-57E082FE3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52" name="Verbinder: gekrümmt 251">
                    <a:extLst>
                      <a:ext uri="{FF2B5EF4-FFF2-40B4-BE49-F238E27FC236}">
                        <a16:creationId xmlns:a16="http://schemas.microsoft.com/office/drawing/2014/main" id="{A50CFA59-1EE4-484A-9D73-4D32DB2D44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53" name="Rechteck 252">
                    <a:extLst>
                      <a:ext uri="{FF2B5EF4-FFF2-40B4-BE49-F238E27FC236}">
                        <a16:creationId xmlns:a16="http://schemas.microsoft.com/office/drawing/2014/main" id="{62146BF4-B3F2-4D70-8CDB-A40A2A1BB280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54" name="Gruppieren 253">
                  <a:extLst>
                    <a:ext uri="{FF2B5EF4-FFF2-40B4-BE49-F238E27FC236}">
                      <a16:creationId xmlns:a16="http://schemas.microsoft.com/office/drawing/2014/main" id="{5AA0A00F-C64A-40FF-BAD9-D780B73D6B9D}"/>
                    </a:ext>
                  </a:extLst>
                </p:cNvPr>
                <p:cNvGrpSpPr/>
                <p:nvPr/>
              </p:nvGrpSpPr>
              <p:grpSpPr>
                <a:xfrm rot="5400000" flipV="1">
                  <a:off x="10824511" y="3394484"/>
                  <a:ext cx="205439" cy="381489"/>
                  <a:chOff x="5951762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55" name="Rechteck 254">
                    <a:extLst>
                      <a:ext uri="{FF2B5EF4-FFF2-40B4-BE49-F238E27FC236}">
                        <a16:creationId xmlns:a16="http://schemas.microsoft.com/office/drawing/2014/main" id="{E84368A3-70CC-44AC-BEE7-04990A2D026F}"/>
                      </a:ext>
                    </a:extLst>
                  </p:cNvPr>
                  <p:cNvSpPr/>
                  <p:nvPr/>
                </p:nvSpPr>
                <p:spPr>
                  <a:xfrm>
                    <a:off x="6033019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6" name="Verbinder: gekrümmt 255">
                    <a:extLst>
                      <a:ext uri="{FF2B5EF4-FFF2-40B4-BE49-F238E27FC236}">
                        <a16:creationId xmlns:a16="http://schemas.microsoft.com/office/drawing/2014/main" id="{FBE66C1F-2355-42F2-971F-8438DD265C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57" name="Verbinder: gekrümmt 256">
                    <a:extLst>
                      <a:ext uri="{FF2B5EF4-FFF2-40B4-BE49-F238E27FC236}">
                        <a16:creationId xmlns:a16="http://schemas.microsoft.com/office/drawing/2014/main" id="{93521B6F-9EFF-48E4-BBA6-7ABACA620E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58" name="Gruppieren 257">
                  <a:extLst>
                    <a:ext uri="{FF2B5EF4-FFF2-40B4-BE49-F238E27FC236}">
                      <a16:creationId xmlns:a16="http://schemas.microsoft.com/office/drawing/2014/main" id="{12A6D337-3279-4B5B-87CD-D15616BB2AB0}"/>
                    </a:ext>
                  </a:extLst>
                </p:cNvPr>
                <p:cNvGrpSpPr/>
                <p:nvPr/>
              </p:nvGrpSpPr>
              <p:grpSpPr>
                <a:xfrm rot="16200000" flipH="1" flipV="1">
                  <a:off x="8663867" y="3392429"/>
                  <a:ext cx="205439" cy="381489"/>
                  <a:chOff x="5951762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59" name="Rechteck 258">
                    <a:extLst>
                      <a:ext uri="{FF2B5EF4-FFF2-40B4-BE49-F238E27FC236}">
                        <a16:creationId xmlns:a16="http://schemas.microsoft.com/office/drawing/2014/main" id="{AD8653EE-63D9-4B6D-889A-380543387EC6}"/>
                      </a:ext>
                    </a:extLst>
                  </p:cNvPr>
                  <p:cNvSpPr/>
                  <p:nvPr/>
                </p:nvSpPr>
                <p:spPr>
                  <a:xfrm>
                    <a:off x="6033019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0" name="Verbinder: gekrümmt 259">
                    <a:extLst>
                      <a:ext uri="{FF2B5EF4-FFF2-40B4-BE49-F238E27FC236}">
                        <a16:creationId xmlns:a16="http://schemas.microsoft.com/office/drawing/2014/main" id="{2AD1C0AE-FCD1-46B7-907B-766FA1AC3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61" name="Verbinder: gekrümmt 260">
                    <a:extLst>
                      <a:ext uri="{FF2B5EF4-FFF2-40B4-BE49-F238E27FC236}">
                        <a16:creationId xmlns:a16="http://schemas.microsoft.com/office/drawing/2014/main" id="{B17BDB9F-8B5A-423F-86E4-63707406D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62" name="Gruppieren 261">
                  <a:extLst>
                    <a:ext uri="{FF2B5EF4-FFF2-40B4-BE49-F238E27FC236}">
                      <a16:creationId xmlns:a16="http://schemas.microsoft.com/office/drawing/2014/main" id="{8F014B26-2B4F-47F7-A879-21D576B48999}"/>
                    </a:ext>
                  </a:extLst>
                </p:cNvPr>
                <p:cNvGrpSpPr/>
                <p:nvPr/>
              </p:nvGrpSpPr>
              <p:grpSpPr>
                <a:xfrm rot="5400000">
                  <a:off x="8538720" y="2165062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63" name="Verbinder: gekrümmt 262">
                    <a:extLst>
                      <a:ext uri="{FF2B5EF4-FFF2-40B4-BE49-F238E27FC236}">
                        <a16:creationId xmlns:a16="http://schemas.microsoft.com/office/drawing/2014/main" id="{C8ADDE26-5369-4625-A8F5-DDAF0DE87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64" name="Verbinder: gekrümmt 263">
                    <a:extLst>
                      <a:ext uri="{FF2B5EF4-FFF2-40B4-BE49-F238E27FC236}">
                        <a16:creationId xmlns:a16="http://schemas.microsoft.com/office/drawing/2014/main" id="{45DAEAFE-0FAC-4426-8AAF-0F2C2CF19C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65" name="Rechteck 264">
                    <a:extLst>
                      <a:ext uri="{FF2B5EF4-FFF2-40B4-BE49-F238E27FC236}">
                        <a16:creationId xmlns:a16="http://schemas.microsoft.com/office/drawing/2014/main" id="{8A649DA2-2DAF-4DAC-8676-DB9DBEF2B444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66" name="Gruppieren 265">
                  <a:extLst>
                    <a:ext uri="{FF2B5EF4-FFF2-40B4-BE49-F238E27FC236}">
                      <a16:creationId xmlns:a16="http://schemas.microsoft.com/office/drawing/2014/main" id="{1F8A2A05-A1D2-4CD5-AB4D-B813E31F0A29}"/>
                    </a:ext>
                  </a:extLst>
                </p:cNvPr>
                <p:cNvGrpSpPr/>
                <p:nvPr/>
              </p:nvGrpSpPr>
              <p:grpSpPr>
                <a:xfrm flipV="1">
                  <a:off x="9874643" y="2141570"/>
                  <a:ext cx="205439" cy="381489"/>
                  <a:chOff x="5982242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67" name="Rechteck 266">
                    <a:extLst>
                      <a:ext uri="{FF2B5EF4-FFF2-40B4-BE49-F238E27FC236}">
                        <a16:creationId xmlns:a16="http://schemas.microsoft.com/office/drawing/2014/main" id="{64332520-CC1A-4143-BC41-07F2110DFC92}"/>
                      </a:ext>
                    </a:extLst>
                  </p:cNvPr>
                  <p:cNvSpPr/>
                  <p:nvPr/>
                </p:nvSpPr>
                <p:spPr>
                  <a:xfrm>
                    <a:off x="6063499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8" name="Verbinder: gekrümmt 267">
                    <a:extLst>
                      <a:ext uri="{FF2B5EF4-FFF2-40B4-BE49-F238E27FC236}">
                        <a16:creationId xmlns:a16="http://schemas.microsoft.com/office/drawing/2014/main" id="{272C333F-863D-4938-BADD-55D3324661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7494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69" name="Verbinder: gekrümmt 268">
                    <a:extLst>
                      <a:ext uri="{FF2B5EF4-FFF2-40B4-BE49-F238E27FC236}">
                        <a16:creationId xmlns:a16="http://schemas.microsoft.com/office/drawing/2014/main" id="{4F168BFF-9741-40EB-A048-91F8C67517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4194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70" name="Gruppieren 269">
                  <a:extLst>
                    <a:ext uri="{FF2B5EF4-FFF2-40B4-BE49-F238E27FC236}">
                      <a16:creationId xmlns:a16="http://schemas.microsoft.com/office/drawing/2014/main" id="{219290CA-3694-4D04-8B07-E9AD2CBA79EB}"/>
                    </a:ext>
                  </a:extLst>
                </p:cNvPr>
                <p:cNvGrpSpPr/>
                <p:nvPr/>
              </p:nvGrpSpPr>
              <p:grpSpPr>
                <a:xfrm>
                  <a:off x="9871968" y="4463660"/>
                  <a:ext cx="205439" cy="381489"/>
                  <a:chOff x="5970814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71" name="Rechteck 270">
                    <a:extLst>
                      <a:ext uri="{FF2B5EF4-FFF2-40B4-BE49-F238E27FC236}">
                        <a16:creationId xmlns:a16="http://schemas.microsoft.com/office/drawing/2014/main" id="{B2A0AEC0-C02B-4794-A28D-751DCB04EF2C}"/>
                      </a:ext>
                    </a:extLst>
                  </p:cNvPr>
                  <p:cNvSpPr/>
                  <p:nvPr/>
                </p:nvSpPr>
                <p:spPr>
                  <a:xfrm>
                    <a:off x="6052071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2" name="Verbinder: gekrümmt 271">
                    <a:extLst>
                      <a:ext uri="{FF2B5EF4-FFF2-40B4-BE49-F238E27FC236}">
                        <a16:creationId xmlns:a16="http://schemas.microsoft.com/office/drawing/2014/main" id="{63B56D55-1B27-4D44-B3B8-138634DE19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63520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3" name="Verbinder: gekrümmt 272">
                    <a:extLst>
                      <a:ext uri="{FF2B5EF4-FFF2-40B4-BE49-F238E27FC236}">
                        <a16:creationId xmlns:a16="http://schemas.microsoft.com/office/drawing/2014/main" id="{C7808BCF-3411-49E7-87E0-9B3456F4CF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30520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74" name="Gruppieren 273">
                  <a:extLst>
                    <a:ext uri="{FF2B5EF4-FFF2-40B4-BE49-F238E27FC236}">
                      <a16:creationId xmlns:a16="http://schemas.microsoft.com/office/drawing/2014/main" id="{3B5ABACB-B371-47EA-8D80-96E22F1F18FF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10822548" y="4587046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75" name="Verbinder: gekrümmt 274">
                    <a:extLst>
                      <a:ext uri="{FF2B5EF4-FFF2-40B4-BE49-F238E27FC236}">
                        <a16:creationId xmlns:a16="http://schemas.microsoft.com/office/drawing/2014/main" id="{A2351F01-1F5B-4CCD-B259-B9EC7D4A5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6" name="Verbinder: gekrümmt 275">
                    <a:extLst>
                      <a:ext uri="{FF2B5EF4-FFF2-40B4-BE49-F238E27FC236}">
                        <a16:creationId xmlns:a16="http://schemas.microsoft.com/office/drawing/2014/main" id="{A75F6ECA-5B42-4487-84E4-437827349C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77" name="Rechteck 276">
                    <a:extLst>
                      <a:ext uri="{FF2B5EF4-FFF2-40B4-BE49-F238E27FC236}">
                        <a16:creationId xmlns:a16="http://schemas.microsoft.com/office/drawing/2014/main" id="{A232B2CC-B8CA-4381-829D-C5CC38674DC5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78" name="Gruppieren 277">
                  <a:extLst>
                    <a:ext uri="{FF2B5EF4-FFF2-40B4-BE49-F238E27FC236}">
                      <a16:creationId xmlns:a16="http://schemas.microsoft.com/office/drawing/2014/main" id="{E5871FB7-6078-4C9A-B806-6DD239AB413C}"/>
                    </a:ext>
                  </a:extLst>
                </p:cNvPr>
                <p:cNvGrpSpPr/>
                <p:nvPr/>
              </p:nvGrpSpPr>
              <p:grpSpPr>
                <a:xfrm rot="10800000">
                  <a:off x="10824206" y="2154682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79" name="Verbinder: gekrümmt 278">
                    <a:extLst>
                      <a:ext uri="{FF2B5EF4-FFF2-40B4-BE49-F238E27FC236}">
                        <a16:creationId xmlns:a16="http://schemas.microsoft.com/office/drawing/2014/main" id="{BC9242E7-9888-48D7-AC3F-29189DDC11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0" name="Verbinder: gekrümmt 279">
                    <a:extLst>
                      <a:ext uri="{FF2B5EF4-FFF2-40B4-BE49-F238E27FC236}">
                        <a16:creationId xmlns:a16="http://schemas.microsoft.com/office/drawing/2014/main" id="{B59518F0-B9D4-459A-80BA-393D8290A7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81" name="Rechteck 280">
                    <a:extLst>
                      <a:ext uri="{FF2B5EF4-FFF2-40B4-BE49-F238E27FC236}">
                        <a16:creationId xmlns:a16="http://schemas.microsoft.com/office/drawing/2014/main" id="{A8A73088-A193-4148-8465-07D1B4F24C77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sp>
            <p:nvSpPr>
              <p:cNvPr id="288" name="Textfeld 287">
                <a:extLst>
                  <a:ext uri="{FF2B5EF4-FFF2-40B4-BE49-F238E27FC236}">
                    <a16:creationId xmlns:a16="http://schemas.microsoft.com/office/drawing/2014/main" id="{BAF957F5-DC59-4296-AB2C-685C87EAC4F7}"/>
                  </a:ext>
                </a:extLst>
              </p:cNvPr>
              <p:cNvSpPr txBox="1"/>
              <p:nvPr/>
            </p:nvSpPr>
            <p:spPr>
              <a:xfrm rot="16200000">
                <a:off x="9968110" y="3192776"/>
                <a:ext cx="3455606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	       +	             +	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AEA0185-D32E-4FFF-A8F6-8432DC9EF1E5}"/>
                </a:ext>
              </a:extLst>
            </p:cNvPr>
            <p:cNvGrpSpPr/>
            <p:nvPr/>
          </p:nvGrpSpPr>
          <p:grpSpPr>
            <a:xfrm>
              <a:off x="8039509" y="1264920"/>
              <a:ext cx="3702982" cy="4754693"/>
              <a:chOff x="8039509" y="1264920"/>
              <a:chExt cx="3702982" cy="4754693"/>
            </a:xfrm>
          </p:grpSpPr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A129F037-F9D7-4DC1-84D4-E26E74E58C34}"/>
                  </a:ext>
                </a:extLst>
              </p:cNvPr>
              <p:cNvSpPr/>
              <p:nvPr/>
            </p:nvSpPr>
            <p:spPr>
              <a:xfrm>
                <a:off x="8039509" y="1264920"/>
                <a:ext cx="3702982" cy="4754693"/>
              </a:xfrm>
              <a:prstGeom prst="rect">
                <a:avLst/>
              </a:prstGeom>
              <a:noFill/>
              <a:ln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Textfeld 292">
                <a:extLst>
                  <a:ext uri="{FF2B5EF4-FFF2-40B4-BE49-F238E27FC236}">
                    <a16:creationId xmlns:a16="http://schemas.microsoft.com/office/drawing/2014/main" id="{4D220A6C-CB8D-4723-A77C-FAD649ACAF4F}"/>
                  </a:ext>
                </a:extLst>
              </p:cNvPr>
              <p:cNvSpPr txBox="1"/>
              <p:nvPr/>
            </p:nvSpPr>
            <p:spPr>
              <a:xfrm>
                <a:off x="8522866" y="1906080"/>
                <a:ext cx="14334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b="1" dirty="0">
                    <a:solidFill>
                      <a:schemeClr val="accent3"/>
                    </a:solidFill>
                  </a:rPr>
                  <a:t>Sensormäander gestickt</a:t>
                </a:r>
              </a:p>
            </p:txBody>
          </p:sp>
          <p:cxnSp>
            <p:nvCxnSpPr>
              <p:cNvPr id="294" name="Gerade Verbindung mit Pfeil 293">
                <a:extLst>
                  <a:ext uri="{FF2B5EF4-FFF2-40B4-BE49-F238E27FC236}">
                    <a16:creationId xmlns:a16="http://schemas.microsoft.com/office/drawing/2014/main" id="{9DDCDE34-F46F-42C7-A9F4-A96B6F7883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75549" y="2082820"/>
                <a:ext cx="9239" cy="63875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Flussdiagramm: Zusammenführung 132">
                <a:extLst>
                  <a:ext uri="{FF2B5EF4-FFF2-40B4-BE49-F238E27FC236}">
                    <a16:creationId xmlns:a16="http://schemas.microsoft.com/office/drawing/2014/main" id="{C82DBD03-9138-4CFC-BF28-C6769C57B628}"/>
                  </a:ext>
                </a:extLst>
              </p:cNvPr>
              <p:cNvSpPr/>
              <p:nvPr/>
            </p:nvSpPr>
            <p:spPr>
              <a:xfrm>
                <a:off x="8711447" y="255966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2" name="Flussdiagramm: Zusammenführung 131">
                <a:extLst>
                  <a:ext uri="{FF2B5EF4-FFF2-40B4-BE49-F238E27FC236}">
                    <a16:creationId xmlns:a16="http://schemas.microsoft.com/office/drawing/2014/main" id="{6DEE8F29-485C-48B2-9E7E-D01768CC24EE}"/>
                  </a:ext>
                </a:extLst>
              </p:cNvPr>
              <p:cNvSpPr/>
              <p:nvPr/>
            </p:nvSpPr>
            <p:spPr>
              <a:xfrm>
                <a:off x="8612259" y="2663785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Flussdiagramm: Zusammenführung 133">
                <a:extLst>
                  <a:ext uri="{FF2B5EF4-FFF2-40B4-BE49-F238E27FC236}">
                    <a16:creationId xmlns:a16="http://schemas.microsoft.com/office/drawing/2014/main" id="{65A8836B-1453-4D5A-A4B8-672A80F31953}"/>
                  </a:ext>
                </a:extLst>
              </p:cNvPr>
              <p:cNvSpPr/>
              <p:nvPr/>
            </p:nvSpPr>
            <p:spPr>
              <a:xfrm>
                <a:off x="10006785" y="2569555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5" name="Flussdiagramm: Zusammenführung 134">
                <a:extLst>
                  <a:ext uri="{FF2B5EF4-FFF2-40B4-BE49-F238E27FC236}">
                    <a16:creationId xmlns:a16="http://schemas.microsoft.com/office/drawing/2014/main" id="{5FB6ED03-FDF2-4FD4-8617-3EE4646A6E0D}"/>
                  </a:ext>
                </a:extLst>
              </p:cNvPr>
              <p:cNvSpPr/>
              <p:nvPr/>
            </p:nvSpPr>
            <p:spPr>
              <a:xfrm>
                <a:off x="9902565" y="2653099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Flussdiagramm: Zusammenführung 135">
                <a:extLst>
                  <a:ext uri="{FF2B5EF4-FFF2-40B4-BE49-F238E27FC236}">
                    <a16:creationId xmlns:a16="http://schemas.microsoft.com/office/drawing/2014/main" id="{DAB60C7D-40CD-4CB0-9447-2CF3B64BD467}"/>
                  </a:ext>
                </a:extLst>
              </p:cNvPr>
              <p:cNvSpPr/>
              <p:nvPr/>
            </p:nvSpPr>
            <p:spPr>
              <a:xfrm>
                <a:off x="11005567" y="2569555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Flussdiagramm: Zusammenführung 136">
                <a:extLst>
                  <a:ext uri="{FF2B5EF4-FFF2-40B4-BE49-F238E27FC236}">
                    <a16:creationId xmlns:a16="http://schemas.microsoft.com/office/drawing/2014/main" id="{AE8EB9C1-7F58-4822-A8ED-A20A5D759CFB}"/>
                  </a:ext>
                </a:extLst>
              </p:cNvPr>
              <p:cNvSpPr/>
              <p:nvPr/>
            </p:nvSpPr>
            <p:spPr>
              <a:xfrm>
                <a:off x="11120429" y="265471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Flussdiagramm: Zusammenführung 137">
                <a:extLst>
                  <a:ext uri="{FF2B5EF4-FFF2-40B4-BE49-F238E27FC236}">
                    <a16:creationId xmlns:a16="http://schemas.microsoft.com/office/drawing/2014/main" id="{D9D501E5-24CC-4729-958E-E2801AB2658F}"/>
                  </a:ext>
                </a:extLst>
              </p:cNvPr>
              <p:cNvSpPr/>
              <p:nvPr/>
            </p:nvSpPr>
            <p:spPr>
              <a:xfrm>
                <a:off x="8615823" y="3810656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Flussdiagramm: Zusammenführung 138">
                <a:extLst>
                  <a:ext uri="{FF2B5EF4-FFF2-40B4-BE49-F238E27FC236}">
                    <a16:creationId xmlns:a16="http://schemas.microsoft.com/office/drawing/2014/main" id="{6256417E-0B8A-4BFE-90DC-6EE79C4C37DC}"/>
                  </a:ext>
                </a:extLst>
              </p:cNvPr>
              <p:cNvSpPr/>
              <p:nvPr/>
            </p:nvSpPr>
            <p:spPr>
              <a:xfrm>
                <a:off x="8731273" y="371668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Flussdiagramm: Zusammenführung 139">
                <a:extLst>
                  <a:ext uri="{FF2B5EF4-FFF2-40B4-BE49-F238E27FC236}">
                    <a16:creationId xmlns:a16="http://schemas.microsoft.com/office/drawing/2014/main" id="{6A608969-9FD5-48E4-8201-CC2137CB4432}"/>
                  </a:ext>
                </a:extLst>
              </p:cNvPr>
              <p:cNvSpPr/>
              <p:nvPr/>
            </p:nvSpPr>
            <p:spPr>
              <a:xfrm>
                <a:off x="8631189" y="4822434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1" name="Flussdiagramm: Zusammenführung 140">
                <a:extLst>
                  <a:ext uri="{FF2B5EF4-FFF2-40B4-BE49-F238E27FC236}">
                    <a16:creationId xmlns:a16="http://schemas.microsoft.com/office/drawing/2014/main" id="{F8E337E7-2687-426A-837F-F1ED3846C39C}"/>
                  </a:ext>
                </a:extLst>
              </p:cNvPr>
              <p:cNvSpPr/>
              <p:nvPr/>
            </p:nvSpPr>
            <p:spPr>
              <a:xfrm>
                <a:off x="8731227" y="491077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Flussdiagramm: Zusammenführung 141">
                <a:extLst>
                  <a:ext uri="{FF2B5EF4-FFF2-40B4-BE49-F238E27FC236}">
                    <a16:creationId xmlns:a16="http://schemas.microsoft.com/office/drawing/2014/main" id="{01395123-586C-493F-8D54-95001FD6E0EC}"/>
                  </a:ext>
                </a:extLst>
              </p:cNvPr>
              <p:cNvSpPr/>
              <p:nvPr/>
            </p:nvSpPr>
            <p:spPr>
              <a:xfrm>
                <a:off x="9903493" y="480713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Zusammenführung 142">
                <a:extLst>
                  <a:ext uri="{FF2B5EF4-FFF2-40B4-BE49-F238E27FC236}">
                    <a16:creationId xmlns:a16="http://schemas.microsoft.com/office/drawing/2014/main" id="{5C29F86B-F4EF-4CBE-819F-4C492761FF6D}"/>
                  </a:ext>
                </a:extLst>
              </p:cNvPr>
              <p:cNvSpPr/>
              <p:nvPr/>
            </p:nvSpPr>
            <p:spPr>
              <a:xfrm>
                <a:off x="10003531" y="4895469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Flussdiagramm: Zusammenführung 143">
                <a:extLst>
                  <a:ext uri="{FF2B5EF4-FFF2-40B4-BE49-F238E27FC236}">
                    <a16:creationId xmlns:a16="http://schemas.microsoft.com/office/drawing/2014/main" id="{9A4491C2-1C02-4A89-9A72-26E95FF54025}"/>
                  </a:ext>
                </a:extLst>
              </p:cNvPr>
              <p:cNvSpPr/>
              <p:nvPr/>
            </p:nvSpPr>
            <p:spPr>
              <a:xfrm>
                <a:off x="11003676" y="3713758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Flussdiagramm: Zusammenführung 144">
                <a:extLst>
                  <a:ext uri="{FF2B5EF4-FFF2-40B4-BE49-F238E27FC236}">
                    <a16:creationId xmlns:a16="http://schemas.microsoft.com/office/drawing/2014/main" id="{696FC9CE-C6E9-4E97-8B6C-10FF884AFC5A}"/>
                  </a:ext>
                </a:extLst>
              </p:cNvPr>
              <p:cNvSpPr/>
              <p:nvPr/>
            </p:nvSpPr>
            <p:spPr>
              <a:xfrm>
                <a:off x="11103714" y="380209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6" name="Flussdiagramm: Zusammenführung 145">
                <a:extLst>
                  <a:ext uri="{FF2B5EF4-FFF2-40B4-BE49-F238E27FC236}">
                    <a16:creationId xmlns:a16="http://schemas.microsoft.com/office/drawing/2014/main" id="{E2217405-E3B8-43FE-A7C5-0AFC00F6D9F0}"/>
                  </a:ext>
                </a:extLst>
              </p:cNvPr>
              <p:cNvSpPr/>
              <p:nvPr/>
            </p:nvSpPr>
            <p:spPr>
              <a:xfrm>
                <a:off x="11016037" y="4898624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Flussdiagramm: Zusammenführung 146">
                <a:extLst>
                  <a:ext uri="{FF2B5EF4-FFF2-40B4-BE49-F238E27FC236}">
                    <a16:creationId xmlns:a16="http://schemas.microsoft.com/office/drawing/2014/main" id="{9F985B3E-B4D6-4B61-ABAD-B0C7B8814FEC}"/>
                  </a:ext>
                </a:extLst>
              </p:cNvPr>
              <p:cNvSpPr/>
              <p:nvPr/>
            </p:nvSpPr>
            <p:spPr>
              <a:xfrm>
                <a:off x="11120429" y="481404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03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hteck 289">
            <a:extLst>
              <a:ext uri="{FF2B5EF4-FFF2-40B4-BE49-F238E27FC236}">
                <a16:creationId xmlns:a16="http://schemas.microsoft.com/office/drawing/2014/main" id="{A3A239FA-3A7B-4D07-8C7E-1B69793C80EA}"/>
              </a:ext>
            </a:extLst>
          </p:cNvPr>
          <p:cNvSpPr/>
          <p:nvPr/>
        </p:nvSpPr>
        <p:spPr>
          <a:xfrm>
            <a:off x="4340581" y="1264920"/>
            <a:ext cx="3670036" cy="4755600"/>
          </a:xfrm>
          <a:prstGeom prst="rect">
            <a:avLst/>
          </a:prstGeom>
          <a:solidFill>
            <a:schemeClr val="bg1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Layout- und Bindungsentwicklung</a:t>
            </a:r>
            <a:endParaRPr lang="de-DE" sz="2000" dirty="0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3D9BD64-B3E3-462B-90B9-BA27D5B338F0}"/>
              </a:ext>
            </a:extLst>
          </p:cNvPr>
          <p:cNvGrpSpPr/>
          <p:nvPr/>
        </p:nvGrpSpPr>
        <p:grpSpPr>
          <a:xfrm>
            <a:off x="4376654" y="1687045"/>
            <a:ext cx="3576047" cy="4336001"/>
            <a:chOff x="1632535" y="1386927"/>
            <a:chExt cx="3576047" cy="433600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978C50-D413-4D5D-86EA-A97BAE772EFA}"/>
                </a:ext>
              </a:extLst>
            </p:cNvPr>
            <p:cNvSpPr/>
            <p:nvPr/>
          </p:nvSpPr>
          <p:spPr>
            <a:xfrm>
              <a:off x="1876429" y="2002038"/>
              <a:ext cx="3283854" cy="29957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356BBDF2-7BB1-4B6A-8EAA-99ECBBFA6FC7}"/>
                </a:ext>
              </a:extLst>
            </p:cNvPr>
            <p:cNvCxnSpPr>
              <a:cxnSpLocks/>
            </p:cNvCxnSpPr>
            <p:nvPr/>
          </p:nvCxnSpPr>
          <p:spPr>
            <a:xfrm>
              <a:off x="2224975" y="2002038"/>
              <a:ext cx="0" cy="3000307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DE087CE5-8E4E-4832-A48D-70C24B5B3D28}"/>
                </a:ext>
              </a:extLst>
            </p:cNvPr>
            <p:cNvCxnSpPr>
              <a:cxnSpLocks/>
            </p:cNvCxnSpPr>
            <p:nvPr/>
          </p:nvCxnSpPr>
          <p:spPr>
            <a:xfrm>
              <a:off x="3066918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85C66D9F-7AED-498A-9BD0-75230B182A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454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B7FBB85-E8ED-40BE-9E28-EB1C6142E21F}"/>
                </a:ext>
              </a:extLst>
            </p:cNvPr>
            <p:cNvSpPr txBox="1"/>
            <p:nvPr/>
          </p:nvSpPr>
          <p:spPr>
            <a:xfrm>
              <a:off x="2757280" y="5445929"/>
              <a:ext cx="15554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Webbreite 900 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5E702FD-99F6-468A-AFF7-6A15D1EF065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15" y="2862968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C5FF7A15-B3A7-4757-B009-CB9A1843D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8914" y="1800390"/>
              <a:ext cx="464110" cy="4330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17B1FFC-4E83-4506-94C0-A7D5306E9EB6}"/>
                </a:ext>
              </a:extLst>
            </p:cNvPr>
            <p:cNvSpPr txBox="1"/>
            <p:nvPr/>
          </p:nvSpPr>
          <p:spPr>
            <a:xfrm>
              <a:off x="2358155" y="1622484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>
                  <a:solidFill>
                    <a:schemeClr val="accent3"/>
                  </a:solidFill>
                </a:rPr>
                <a:t>Trassierungen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AA6FE63-77B4-41C9-9F3D-993413CB8ACC}"/>
                </a:ext>
              </a:extLst>
            </p:cNvPr>
            <p:cNvSpPr txBox="1"/>
            <p:nvPr/>
          </p:nvSpPr>
          <p:spPr>
            <a:xfrm>
              <a:off x="3754339" y="1605962"/>
              <a:ext cx="6591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>
                  <a:solidFill>
                    <a:srgbClr val="539DC5"/>
                  </a:solidFill>
                </a:rPr>
                <a:t>Sensoren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54D40EC7-3529-436D-AE37-534E5CB8B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7021" y="1782701"/>
              <a:ext cx="11465" cy="109223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6B746F1-2183-4075-BDF1-E543511AAD23}"/>
                </a:ext>
              </a:extLst>
            </p:cNvPr>
            <p:cNvCxnSpPr>
              <a:cxnSpLocks/>
            </p:cNvCxnSpPr>
            <p:nvPr/>
          </p:nvCxnSpPr>
          <p:spPr>
            <a:xfrm>
              <a:off x="2643187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5599FFCE-F7BF-4A93-A593-D1791C23A750}"/>
                </a:ext>
              </a:extLst>
            </p:cNvPr>
            <p:cNvCxnSpPr>
              <a:cxnSpLocks/>
            </p:cNvCxnSpPr>
            <p:nvPr/>
          </p:nvCxnSpPr>
          <p:spPr>
            <a:xfrm>
              <a:off x="3498619" y="2002038"/>
              <a:ext cx="17312" cy="300003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066765A-891C-4562-A6E0-CED1893A7AB9}"/>
                </a:ext>
              </a:extLst>
            </p:cNvPr>
            <p:cNvCxnSpPr>
              <a:cxnSpLocks/>
            </p:cNvCxnSpPr>
            <p:nvPr/>
          </p:nvCxnSpPr>
          <p:spPr>
            <a:xfrm>
              <a:off x="4357945" y="2002038"/>
              <a:ext cx="0" cy="300003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C8293A3-9C53-4360-B078-B0BEFD945E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4864" y="4557973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B49217D0-D9D2-423F-BECC-8D0A109074AA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15" y="3710908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AD8EEF7-DD36-40FF-A50E-6F5F1E491A50}"/>
                </a:ext>
              </a:extLst>
            </p:cNvPr>
            <p:cNvSpPr txBox="1"/>
            <p:nvPr/>
          </p:nvSpPr>
          <p:spPr>
            <a:xfrm>
              <a:off x="1891271" y="4955276"/>
              <a:ext cx="306681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>
                  <a:solidFill>
                    <a:srgbClr val="FF0000"/>
                  </a:solidFill>
                </a:rPr>
                <a:t>+      +      </a:t>
              </a:r>
              <a:r>
                <a:rPr lang="de-DE" dirty="0">
                  <a:solidFill>
                    <a:srgbClr val="0070C0"/>
                  </a:solidFill>
                </a:rPr>
                <a:t>-</a:t>
              </a:r>
              <a:r>
                <a:rPr lang="de-DE" dirty="0">
                  <a:solidFill>
                    <a:srgbClr val="FF0000"/>
                  </a:solidFill>
                </a:rPr>
                <a:t>      +       </a:t>
              </a:r>
              <a:r>
                <a:rPr lang="de-DE" dirty="0">
                  <a:solidFill>
                    <a:srgbClr val="0070C0"/>
                  </a:solidFill>
                </a:rPr>
                <a:t>-</a:t>
              </a:r>
              <a:r>
                <a:rPr lang="de-DE" dirty="0">
                  <a:solidFill>
                    <a:srgbClr val="FF0000"/>
                  </a:solidFill>
                </a:rPr>
                <a:t>      </a:t>
              </a:r>
              <a:r>
                <a:rPr lang="de-DE" dirty="0">
                  <a:solidFill>
                    <a:srgbClr val="0070C0"/>
                  </a:solidFill>
                </a:rPr>
                <a:t> -      </a:t>
              </a:r>
              <a:r>
                <a:rPr lang="de-DE" dirty="0">
                  <a:solidFill>
                    <a:srgbClr val="FF0000"/>
                  </a:solidFill>
                </a:rPr>
                <a:t>+</a:t>
              </a:r>
              <a:endParaRPr lang="de-DE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C98F0FE-3477-420B-8EA9-803E6C9A04EE}"/>
                </a:ext>
              </a:extLst>
            </p:cNvPr>
            <p:cNvSpPr txBox="1"/>
            <p:nvPr/>
          </p:nvSpPr>
          <p:spPr>
            <a:xfrm>
              <a:off x="4616931" y="1687045"/>
              <a:ext cx="27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>
                  <a:solidFill>
                    <a:schemeClr val="accent1"/>
                  </a:solidFill>
                </a:rPr>
                <a:t>-      </a:t>
              </a:r>
              <a:endParaRPr lang="de-DE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7FFAFE0-325C-4213-89D9-EF9EF8FBEA1A}"/>
                </a:ext>
              </a:extLst>
            </p:cNvPr>
            <p:cNvSpPr txBox="1"/>
            <p:nvPr/>
          </p:nvSpPr>
          <p:spPr>
            <a:xfrm>
              <a:off x="1837146" y="5202904"/>
              <a:ext cx="33714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150      100     100      100     100      100     100     150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10DF309-ECC2-406E-A9CF-5A51854316F5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>
              <a:off x="4755431" y="2002038"/>
              <a:ext cx="17474" cy="299661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ussdiagramm: Zusammenführung 30">
              <a:extLst>
                <a:ext uri="{FF2B5EF4-FFF2-40B4-BE49-F238E27FC236}">
                  <a16:creationId xmlns:a16="http://schemas.microsoft.com/office/drawing/2014/main" id="{D6B34E66-BD58-46A1-84AE-159B1790ADA1}"/>
                </a:ext>
              </a:extLst>
            </p:cNvPr>
            <p:cNvSpPr/>
            <p:nvPr/>
          </p:nvSpPr>
          <p:spPr>
            <a:xfrm>
              <a:off x="1908689" y="1461629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039C092-0A77-4661-B9C5-36943F9B3E11}"/>
                </a:ext>
              </a:extLst>
            </p:cNvPr>
            <p:cNvSpPr txBox="1"/>
            <p:nvPr/>
          </p:nvSpPr>
          <p:spPr>
            <a:xfrm>
              <a:off x="1987450" y="1386927"/>
              <a:ext cx="17892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Kontaktpunkt Trassierung-Sensor</a:t>
              </a:r>
            </a:p>
          </p:txBody>
        </p:sp>
        <p:sp>
          <p:nvSpPr>
            <p:cNvPr id="33" name="Flussdiagramm: Zusammenführung 32">
              <a:extLst>
                <a:ext uri="{FF2B5EF4-FFF2-40B4-BE49-F238E27FC236}">
                  <a16:creationId xmlns:a16="http://schemas.microsoft.com/office/drawing/2014/main" id="{6C75B3BD-EF35-4239-8622-F6C59A063D3F}"/>
                </a:ext>
              </a:extLst>
            </p:cNvPr>
            <p:cNvSpPr/>
            <p:nvPr/>
          </p:nvSpPr>
          <p:spPr>
            <a:xfrm>
              <a:off x="4319876" y="4522884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Zusammenführung 33">
              <a:extLst>
                <a:ext uri="{FF2B5EF4-FFF2-40B4-BE49-F238E27FC236}">
                  <a16:creationId xmlns:a16="http://schemas.microsoft.com/office/drawing/2014/main" id="{B06375E6-1041-4808-8F7A-501FECCBEEC9}"/>
                </a:ext>
              </a:extLst>
            </p:cNvPr>
            <p:cNvSpPr/>
            <p:nvPr/>
          </p:nvSpPr>
          <p:spPr>
            <a:xfrm>
              <a:off x="3474700" y="4523064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93537D95-3F08-4A2A-A108-952078984E84}"/>
                </a:ext>
              </a:extLst>
            </p:cNvPr>
            <p:cNvSpPr/>
            <p:nvPr/>
          </p:nvSpPr>
          <p:spPr>
            <a:xfrm>
              <a:off x="4672199" y="2002038"/>
              <a:ext cx="166464" cy="299744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39C8125-56F3-4FF7-AF2C-8D9E2AF900B9}"/>
                </a:ext>
              </a:extLst>
            </p:cNvPr>
            <p:cNvSpPr/>
            <p:nvPr/>
          </p:nvSpPr>
          <p:spPr>
            <a:xfrm rot="5400000">
              <a:off x="3854690" y="4045335"/>
              <a:ext cx="144215" cy="101783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lussdiagramm: Zusammenführung 36">
              <a:extLst>
                <a:ext uri="{FF2B5EF4-FFF2-40B4-BE49-F238E27FC236}">
                  <a16:creationId xmlns:a16="http://schemas.microsoft.com/office/drawing/2014/main" id="{DC477FAD-4D93-4D8E-B6A2-70C9E1B8839B}"/>
                </a:ext>
              </a:extLst>
            </p:cNvPr>
            <p:cNvSpPr/>
            <p:nvPr/>
          </p:nvSpPr>
          <p:spPr>
            <a:xfrm>
              <a:off x="3897154" y="3693225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lussdiagramm: Zusammenführung 37">
              <a:extLst>
                <a:ext uri="{FF2B5EF4-FFF2-40B4-BE49-F238E27FC236}">
                  <a16:creationId xmlns:a16="http://schemas.microsoft.com/office/drawing/2014/main" id="{30398D45-BCBF-4551-94A3-0A5013175016}"/>
                </a:ext>
              </a:extLst>
            </p:cNvPr>
            <p:cNvSpPr/>
            <p:nvPr/>
          </p:nvSpPr>
          <p:spPr>
            <a:xfrm>
              <a:off x="2604071" y="3683879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lussdiagramm: Zusammenführung 39">
              <a:extLst>
                <a:ext uri="{FF2B5EF4-FFF2-40B4-BE49-F238E27FC236}">
                  <a16:creationId xmlns:a16="http://schemas.microsoft.com/office/drawing/2014/main" id="{F46A4D50-AEC2-418A-80EF-536813D21966}"/>
                </a:ext>
              </a:extLst>
            </p:cNvPr>
            <p:cNvSpPr/>
            <p:nvPr/>
          </p:nvSpPr>
          <p:spPr>
            <a:xfrm>
              <a:off x="3037550" y="2836717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lussdiagramm: Zusammenführung 40">
              <a:extLst>
                <a:ext uri="{FF2B5EF4-FFF2-40B4-BE49-F238E27FC236}">
                  <a16:creationId xmlns:a16="http://schemas.microsoft.com/office/drawing/2014/main" id="{85631B30-B51D-46F6-9077-B782535395BE}"/>
                </a:ext>
              </a:extLst>
            </p:cNvPr>
            <p:cNvSpPr/>
            <p:nvPr/>
          </p:nvSpPr>
          <p:spPr>
            <a:xfrm>
              <a:off x="2192374" y="2836897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48AFB9F-6AF2-4D64-9896-97948CF667C8}"/>
                </a:ext>
              </a:extLst>
            </p:cNvPr>
            <p:cNvSpPr/>
            <p:nvPr/>
          </p:nvSpPr>
          <p:spPr>
            <a:xfrm rot="5400000">
              <a:off x="3219134" y="2986763"/>
              <a:ext cx="128135" cy="145005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3E01A9F-D7FA-4EDD-9372-F6E6D74FC961}"/>
                </a:ext>
              </a:extLst>
            </p:cNvPr>
            <p:cNvSpPr/>
            <p:nvPr/>
          </p:nvSpPr>
          <p:spPr>
            <a:xfrm rot="5400000">
              <a:off x="2567601" y="2359169"/>
              <a:ext cx="144215" cy="101783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29FFD51-87B4-49E4-84FE-E0BC54DDC46A}"/>
                </a:ext>
              </a:extLst>
            </p:cNvPr>
            <p:cNvSpPr txBox="1"/>
            <p:nvPr/>
          </p:nvSpPr>
          <p:spPr>
            <a:xfrm rot="16200000">
              <a:off x="179111" y="3291725"/>
              <a:ext cx="31684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150            300                  300                  300    </a:t>
              </a:r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5FC11859-4707-418A-AB3A-E2322041080C}"/>
              </a:ext>
            </a:extLst>
          </p:cNvPr>
          <p:cNvSpPr txBox="1"/>
          <p:nvPr/>
        </p:nvSpPr>
        <p:spPr>
          <a:xfrm rot="16200000">
            <a:off x="-511779" y="3374790"/>
            <a:ext cx="2117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Alle Maßangaben in mm	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D9D8F-4E83-4BBD-88CE-E30E6CA5F5B2}"/>
              </a:ext>
            </a:extLst>
          </p:cNvPr>
          <p:cNvSpPr txBox="1"/>
          <p:nvPr/>
        </p:nvSpPr>
        <p:spPr>
          <a:xfrm>
            <a:off x="4309875" y="1378563"/>
            <a:ext cx="208629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Webkonzept 1: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2E33ABA-B0EE-4E59-B75A-E7BF750D42DF}"/>
              </a:ext>
            </a:extLst>
          </p:cNvPr>
          <p:cNvGrpSpPr/>
          <p:nvPr/>
        </p:nvGrpSpPr>
        <p:grpSpPr>
          <a:xfrm>
            <a:off x="8018136" y="969827"/>
            <a:ext cx="3830336" cy="5050693"/>
            <a:chOff x="4273449" y="969827"/>
            <a:chExt cx="3830336" cy="5054127"/>
          </a:xfrm>
        </p:grpSpPr>
        <p:grpSp>
          <p:nvGrpSpPr>
            <p:cNvPr id="225" name="Gruppieren 224">
              <a:extLst>
                <a:ext uri="{FF2B5EF4-FFF2-40B4-BE49-F238E27FC236}">
                  <a16:creationId xmlns:a16="http://schemas.microsoft.com/office/drawing/2014/main" id="{30B68647-A35A-4AA3-86EE-E845A39CC807}"/>
                </a:ext>
              </a:extLst>
            </p:cNvPr>
            <p:cNvGrpSpPr/>
            <p:nvPr/>
          </p:nvGrpSpPr>
          <p:grpSpPr>
            <a:xfrm>
              <a:off x="4281280" y="969827"/>
              <a:ext cx="3814938" cy="5054127"/>
              <a:chOff x="5741680" y="964381"/>
              <a:chExt cx="3814938" cy="5054127"/>
            </a:xfrm>
          </p:grpSpPr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B3A328BD-393F-44DB-9865-8D04D1F408A7}"/>
                  </a:ext>
                </a:extLst>
              </p:cNvPr>
              <p:cNvSpPr/>
              <p:nvPr/>
            </p:nvSpPr>
            <p:spPr>
              <a:xfrm>
                <a:off x="5986566" y="2293314"/>
                <a:ext cx="3269012" cy="30181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9" name="Gerader Verbinder 188">
                <a:extLst>
                  <a:ext uri="{FF2B5EF4-FFF2-40B4-BE49-F238E27FC236}">
                    <a16:creationId xmlns:a16="http://schemas.microsoft.com/office/drawing/2014/main" id="{8C1FBDC4-7AB8-453D-A8FC-ABE72D0BB6A4}"/>
                  </a:ext>
                </a:extLst>
              </p:cNvPr>
              <p:cNvCxnSpPr/>
              <p:nvPr/>
            </p:nvCxnSpPr>
            <p:spPr>
              <a:xfrm>
                <a:off x="6320270" y="1059253"/>
                <a:ext cx="0" cy="4252511"/>
              </a:xfrm>
              <a:prstGeom prst="lin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>
                <a:extLst>
                  <a:ext uri="{FF2B5EF4-FFF2-40B4-BE49-F238E27FC236}">
                    <a16:creationId xmlns:a16="http://schemas.microsoft.com/office/drawing/2014/main" id="{48A9DAD7-53CC-43C3-9AEC-2D7692E7BEED}"/>
                  </a:ext>
                </a:extLst>
              </p:cNvPr>
              <p:cNvCxnSpPr/>
              <p:nvPr/>
            </p:nvCxnSpPr>
            <p:spPr>
              <a:xfrm>
                <a:off x="7162213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Gerader Verbinder 190">
                <a:extLst>
                  <a:ext uri="{FF2B5EF4-FFF2-40B4-BE49-F238E27FC236}">
                    <a16:creationId xmlns:a16="http://schemas.microsoft.com/office/drawing/2014/main" id="{C62E7894-E185-4CAC-BC20-B1A17C91C1C0}"/>
                  </a:ext>
                </a:extLst>
              </p:cNvPr>
              <p:cNvCxnSpPr/>
              <p:nvPr/>
            </p:nvCxnSpPr>
            <p:spPr>
              <a:xfrm>
                <a:off x="8013749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73D89345-F323-448E-BCFD-86BA26D87916}"/>
                  </a:ext>
                </a:extLst>
              </p:cNvPr>
              <p:cNvSpPr txBox="1"/>
              <p:nvPr/>
            </p:nvSpPr>
            <p:spPr>
              <a:xfrm>
                <a:off x="6813443" y="5741509"/>
                <a:ext cx="15554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Webbreite 900 mm</a:t>
                </a:r>
              </a:p>
            </p:txBody>
          </p:sp>
          <p:cxnSp>
            <p:nvCxnSpPr>
              <p:cNvPr id="193" name="Gerader Verbinder 192">
                <a:extLst>
                  <a:ext uri="{FF2B5EF4-FFF2-40B4-BE49-F238E27FC236}">
                    <a16:creationId xmlns:a16="http://schemas.microsoft.com/office/drawing/2014/main" id="{C7AAF155-D53E-46DF-9D57-9D9B13F19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4442809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Gerader Verbinder 193">
                <a:extLst>
                  <a:ext uri="{FF2B5EF4-FFF2-40B4-BE49-F238E27FC236}">
                    <a16:creationId xmlns:a16="http://schemas.microsoft.com/office/drawing/2014/main" id="{563FE8D7-E581-4B7C-89F0-EF3D52E14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3600177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r Verbinder 194">
                <a:extLst>
                  <a:ext uri="{FF2B5EF4-FFF2-40B4-BE49-F238E27FC236}">
                    <a16:creationId xmlns:a16="http://schemas.microsoft.com/office/drawing/2014/main" id="{60CE5E99-F983-4325-BDB9-6096CDBCF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3176651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3C73554D-1D5F-4235-BF1B-03613B59F583}"/>
                  </a:ext>
                </a:extLst>
              </p:cNvPr>
              <p:cNvSpPr txBox="1"/>
              <p:nvPr/>
            </p:nvSpPr>
            <p:spPr>
              <a:xfrm rot="16200000">
                <a:off x="3728244" y="2977817"/>
                <a:ext cx="42884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/>
                  <a:t>150     150	150    150      150      150      150</a:t>
                </a:r>
              </a:p>
            </p:txBody>
          </p:sp>
          <p:cxnSp>
            <p:nvCxnSpPr>
              <p:cNvPr id="201" name="Gerader Verbinder 200">
                <a:extLst>
                  <a:ext uri="{FF2B5EF4-FFF2-40B4-BE49-F238E27FC236}">
                    <a16:creationId xmlns:a16="http://schemas.microsoft.com/office/drawing/2014/main" id="{98064189-7375-4E54-A504-17D0B45EC615}"/>
                  </a:ext>
                </a:extLst>
              </p:cNvPr>
              <p:cNvCxnSpPr/>
              <p:nvPr/>
            </p:nvCxnSpPr>
            <p:spPr>
              <a:xfrm>
                <a:off x="6738482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r Verbinder 201">
                <a:extLst>
                  <a:ext uri="{FF2B5EF4-FFF2-40B4-BE49-F238E27FC236}">
                    <a16:creationId xmlns:a16="http://schemas.microsoft.com/office/drawing/2014/main" id="{AABD7776-270B-4ABB-A37D-F84AF47EDF74}"/>
                  </a:ext>
                </a:extLst>
              </p:cNvPr>
              <p:cNvCxnSpPr/>
              <p:nvPr/>
            </p:nvCxnSpPr>
            <p:spPr>
              <a:xfrm>
                <a:off x="7599720" y="1063667"/>
                <a:ext cx="0" cy="425251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>
                <a:extLst>
                  <a:ext uri="{FF2B5EF4-FFF2-40B4-BE49-F238E27FC236}">
                    <a16:creationId xmlns:a16="http://schemas.microsoft.com/office/drawing/2014/main" id="{4837A925-0E3E-4574-8052-C1333CAB60F2}"/>
                  </a:ext>
                </a:extLst>
              </p:cNvPr>
              <p:cNvCxnSpPr/>
              <p:nvPr/>
            </p:nvCxnSpPr>
            <p:spPr>
              <a:xfrm>
                <a:off x="8453240" y="1058984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>
                <a:extLst>
                  <a:ext uri="{FF2B5EF4-FFF2-40B4-BE49-F238E27FC236}">
                    <a16:creationId xmlns:a16="http://schemas.microsoft.com/office/drawing/2014/main" id="{7917E463-92E4-4D65-BBB5-A269CD181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013" y="4871656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>
                <a:extLst>
                  <a:ext uri="{FF2B5EF4-FFF2-40B4-BE49-F238E27FC236}">
                    <a16:creationId xmlns:a16="http://schemas.microsoft.com/office/drawing/2014/main" id="{A8F168FA-174B-4678-9E34-CA721D1B7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4024591"/>
                <a:ext cx="32760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>
                <a:extLst>
                  <a:ext uri="{FF2B5EF4-FFF2-40B4-BE49-F238E27FC236}">
                    <a16:creationId xmlns:a16="http://schemas.microsoft.com/office/drawing/2014/main" id="{A123BAD6-0725-47A1-BB19-AA231B8FC1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9441" y="2751196"/>
                <a:ext cx="32760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8F03B5F9-F7BB-4492-B0C8-8081FE308097}"/>
                  </a:ext>
                </a:extLst>
              </p:cNvPr>
              <p:cNvSpPr txBox="1"/>
              <p:nvPr/>
            </p:nvSpPr>
            <p:spPr>
              <a:xfrm>
                <a:off x="5914002" y="5495500"/>
                <a:ext cx="3371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50" dirty="0"/>
                  <a:t>150      100     100      100     100      100     100     150</a:t>
                </a:r>
              </a:p>
            </p:txBody>
          </p:sp>
          <p:cxnSp>
            <p:nvCxnSpPr>
              <p:cNvPr id="208" name="Gerader Verbinder 207">
                <a:extLst>
                  <a:ext uri="{FF2B5EF4-FFF2-40B4-BE49-F238E27FC236}">
                    <a16:creationId xmlns:a16="http://schemas.microsoft.com/office/drawing/2014/main" id="{9DE5D025-091E-400A-8509-7C949296138A}"/>
                  </a:ext>
                </a:extLst>
              </p:cNvPr>
              <p:cNvCxnSpPr/>
              <p:nvPr/>
            </p:nvCxnSpPr>
            <p:spPr>
              <a:xfrm>
                <a:off x="8868200" y="1059822"/>
                <a:ext cx="0" cy="425251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Flussdiagramm: Zusammenführung 208">
                <a:extLst>
                  <a:ext uri="{FF2B5EF4-FFF2-40B4-BE49-F238E27FC236}">
                    <a16:creationId xmlns:a16="http://schemas.microsoft.com/office/drawing/2014/main" id="{B7769C22-3CBE-4906-8DBC-DD864DD6F0DF}"/>
                  </a:ext>
                </a:extLst>
              </p:cNvPr>
              <p:cNvSpPr/>
              <p:nvPr/>
            </p:nvSpPr>
            <p:spPr>
              <a:xfrm>
                <a:off x="8843074" y="4850340"/>
                <a:ext cx="60325" cy="49068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0" name="Flussdiagramm: Zusammenführung 209">
                <a:extLst>
                  <a:ext uri="{FF2B5EF4-FFF2-40B4-BE49-F238E27FC236}">
                    <a16:creationId xmlns:a16="http://schemas.microsoft.com/office/drawing/2014/main" id="{35FB6325-3A1F-4F8F-A3F1-944E813232C1}"/>
                  </a:ext>
                </a:extLst>
              </p:cNvPr>
              <p:cNvSpPr/>
              <p:nvPr/>
            </p:nvSpPr>
            <p:spPr>
              <a:xfrm>
                <a:off x="8834616" y="441582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1" name="Flussdiagramm: Zusammenführung 210">
                <a:extLst>
                  <a:ext uri="{FF2B5EF4-FFF2-40B4-BE49-F238E27FC236}">
                    <a16:creationId xmlns:a16="http://schemas.microsoft.com/office/drawing/2014/main" id="{22BA888E-DAB6-454E-A83D-161B844A2EF1}"/>
                  </a:ext>
                </a:extLst>
              </p:cNvPr>
              <p:cNvSpPr/>
              <p:nvPr/>
            </p:nvSpPr>
            <p:spPr>
              <a:xfrm>
                <a:off x="7133486" y="272565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671CA946-CC1F-4B1C-91BB-8726E7F553F0}"/>
                  </a:ext>
                </a:extLst>
              </p:cNvPr>
              <p:cNvSpPr/>
              <p:nvPr/>
            </p:nvSpPr>
            <p:spPr>
              <a:xfrm rot="10800000">
                <a:off x="8795162" y="4353900"/>
                <a:ext cx="144214" cy="604539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Flussdiagramm: Zusammenführung 212">
                <a:extLst>
                  <a:ext uri="{FF2B5EF4-FFF2-40B4-BE49-F238E27FC236}">
                    <a16:creationId xmlns:a16="http://schemas.microsoft.com/office/drawing/2014/main" id="{0B51F129-B975-4E6A-BD9F-447E1C87B541}"/>
                  </a:ext>
                </a:extLst>
              </p:cNvPr>
              <p:cNvSpPr/>
              <p:nvPr/>
            </p:nvSpPr>
            <p:spPr>
              <a:xfrm>
                <a:off x="7982522" y="399253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4" name="Flussdiagramm: Zusammenführung 213">
                <a:extLst>
                  <a:ext uri="{FF2B5EF4-FFF2-40B4-BE49-F238E27FC236}">
                    <a16:creationId xmlns:a16="http://schemas.microsoft.com/office/drawing/2014/main" id="{02900C66-B3CB-4C5D-AD97-E71A2CC1B438}"/>
                  </a:ext>
                </a:extLst>
              </p:cNvPr>
              <p:cNvSpPr/>
              <p:nvPr/>
            </p:nvSpPr>
            <p:spPr>
              <a:xfrm>
                <a:off x="8433316" y="399229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lussdiagramm: Zusammenführung 214">
                <a:extLst>
                  <a:ext uri="{FF2B5EF4-FFF2-40B4-BE49-F238E27FC236}">
                    <a16:creationId xmlns:a16="http://schemas.microsoft.com/office/drawing/2014/main" id="{D46BE69A-21AA-4AFB-A9EA-8AB4D82C991C}"/>
                  </a:ext>
                </a:extLst>
              </p:cNvPr>
              <p:cNvSpPr/>
              <p:nvPr/>
            </p:nvSpPr>
            <p:spPr>
              <a:xfrm>
                <a:off x="7561026" y="356376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6" name="Flussdiagramm: Zusammenführung 215">
                <a:extLst>
                  <a:ext uri="{FF2B5EF4-FFF2-40B4-BE49-F238E27FC236}">
                    <a16:creationId xmlns:a16="http://schemas.microsoft.com/office/drawing/2014/main" id="{F67C87B1-5C4D-43D2-8123-FC979BDF73A9}"/>
                  </a:ext>
                </a:extLst>
              </p:cNvPr>
              <p:cNvSpPr/>
              <p:nvPr/>
            </p:nvSpPr>
            <p:spPr>
              <a:xfrm>
                <a:off x="7565235" y="314046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lussdiagramm: Zusammenführung 216">
                <a:extLst>
                  <a:ext uri="{FF2B5EF4-FFF2-40B4-BE49-F238E27FC236}">
                    <a16:creationId xmlns:a16="http://schemas.microsoft.com/office/drawing/2014/main" id="{6EBBEB23-279E-4E70-B3EA-79F50DF50C3B}"/>
                  </a:ext>
                </a:extLst>
              </p:cNvPr>
              <p:cNvSpPr/>
              <p:nvPr/>
            </p:nvSpPr>
            <p:spPr>
              <a:xfrm>
                <a:off x="6711412" y="272693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8" name="Ellipse 217">
                <a:extLst>
                  <a:ext uri="{FF2B5EF4-FFF2-40B4-BE49-F238E27FC236}">
                    <a16:creationId xmlns:a16="http://schemas.microsoft.com/office/drawing/2014/main" id="{5AB44040-2D81-4900-866C-1DAD8A791A62}"/>
                  </a:ext>
                </a:extLst>
              </p:cNvPr>
              <p:cNvSpPr/>
              <p:nvPr/>
            </p:nvSpPr>
            <p:spPr>
              <a:xfrm rot="5400000">
                <a:off x="8153128" y="3688486"/>
                <a:ext cx="170722" cy="66513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Ellipse 218">
                <a:extLst>
                  <a:ext uri="{FF2B5EF4-FFF2-40B4-BE49-F238E27FC236}">
                    <a16:creationId xmlns:a16="http://schemas.microsoft.com/office/drawing/2014/main" id="{FD1A782C-F36E-4076-9FC6-7302CA022E14}"/>
                  </a:ext>
                </a:extLst>
              </p:cNvPr>
              <p:cNvSpPr/>
              <p:nvPr/>
            </p:nvSpPr>
            <p:spPr>
              <a:xfrm rot="10800000">
                <a:off x="7524874" y="3081317"/>
                <a:ext cx="144214" cy="604539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5536B9C8-24E6-4DA8-99A4-107C793E3DE3}"/>
                  </a:ext>
                </a:extLst>
              </p:cNvPr>
              <p:cNvSpPr/>
              <p:nvPr/>
            </p:nvSpPr>
            <p:spPr>
              <a:xfrm rot="5400000">
                <a:off x="6879306" y="2418502"/>
                <a:ext cx="170722" cy="66513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5321FFE7-C0E6-47B3-97D3-934B33F59FC2}"/>
                  </a:ext>
                </a:extLst>
              </p:cNvPr>
              <p:cNvSpPr txBox="1"/>
              <p:nvPr/>
            </p:nvSpPr>
            <p:spPr>
              <a:xfrm rot="16200000">
                <a:off x="7388912" y="2865795"/>
                <a:ext cx="3993779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 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rgbClr val="FF0000"/>
                    </a:solidFill>
                  </a:rPr>
                  <a:t>	         +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chemeClr val="accent1">
                        <a:lumMod val="50000"/>
                        <a:lumOff val="50000"/>
                      </a:schemeClr>
                    </a:solidFill>
                  </a:rPr>
                  <a:t>               	              </a:t>
                </a: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AA6C3362-6E23-4882-88DA-F47896A48BDA}"/>
                  </a:ext>
                </a:extLst>
              </p:cNvPr>
              <p:cNvSpPr/>
              <p:nvPr/>
            </p:nvSpPr>
            <p:spPr>
              <a:xfrm>
                <a:off x="5962549" y="1030124"/>
                <a:ext cx="3592952" cy="1248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2B7542B6-C047-485B-85C6-2F877674B067}"/>
                  </a:ext>
                </a:extLst>
              </p:cNvPr>
              <p:cNvSpPr txBox="1"/>
              <p:nvPr/>
            </p:nvSpPr>
            <p:spPr>
              <a:xfrm>
                <a:off x="6561505" y="5249948"/>
                <a:ext cx="2804622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 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rgbClr val="FF0000"/>
                    </a:solidFill>
                  </a:rPr>
                  <a:t>	         +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03241533-A204-4083-BC7D-DB85567B616D}"/>
                </a:ext>
              </a:extLst>
            </p:cNvPr>
            <p:cNvGrpSpPr/>
            <p:nvPr/>
          </p:nvGrpSpPr>
          <p:grpSpPr>
            <a:xfrm>
              <a:off x="4273449" y="1264920"/>
              <a:ext cx="3830336" cy="4758126"/>
              <a:chOff x="4273449" y="1264920"/>
              <a:chExt cx="3830336" cy="4758126"/>
            </a:xfrm>
          </p:grpSpPr>
          <p:sp>
            <p:nvSpPr>
              <p:cNvPr id="226" name="Textfeld 225">
                <a:extLst>
                  <a:ext uri="{FF2B5EF4-FFF2-40B4-BE49-F238E27FC236}">
                    <a16:creationId xmlns:a16="http://schemas.microsoft.com/office/drawing/2014/main" id="{C8AAE682-6840-4E74-9B9C-15DF1CBA2864}"/>
                  </a:ext>
                </a:extLst>
              </p:cNvPr>
              <p:cNvSpPr txBox="1"/>
              <p:nvPr/>
            </p:nvSpPr>
            <p:spPr>
              <a:xfrm>
                <a:off x="4541539" y="1385762"/>
                <a:ext cx="2086292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Webkonzept 2:</a:t>
                </a:r>
              </a:p>
            </p:txBody>
          </p:sp>
          <p:cxnSp>
            <p:nvCxnSpPr>
              <p:cNvPr id="228" name="Gerade Verbindung mit Pfeil 227">
                <a:extLst>
                  <a:ext uri="{FF2B5EF4-FFF2-40B4-BE49-F238E27FC236}">
                    <a16:creationId xmlns:a16="http://schemas.microsoft.com/office/drawing/2014/main" id="{6097D78A-527F-4F64-BDCE-029AD788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26630" y="2135579"/>
                <a:ext cx="464110" cy="626227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CE5781E8-16F8-49EC-8AB8-61BAE5DE76AF}"/>
                  </a:ext>
                </a:extLst>
              </p:cNvPr>
              <p:cNvSpPr txBox="1"/>
              <p:nvPr/>
            </p:nvSpPr>
            <p:spPr>
              <a:xfrm>
                <a:off x="6235720" y="1943100"/>
                <a:ext cx="9156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b="1" dirty="0">
                    <a:solidFill>
                      <a:schemeClr val="accent3"/>
                    </a:solidFill>
                  </a:rPr>
                  <a:t>Trassierungen</a:t>
                </a:r>
              </a:p>
            </p:txBody>
          </p:sp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74186B26-F09D-400F-B431-F9855745385C}"/>
                  </a:ext>
                </a:extLst>
              </p:cNvPr>
              <p:cNvSpPr txBox="1"/>
              <p:nvPr/>
            </p:nvSpPr>
            <p:spPr>
              <a:xfrm>
                <a:off x="5172232" y="1956026"/>
                <a:ext cx="65915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b="1" dirty="0">
                    <a:solidFill>
                      <a:srgbClr val="539DC5"/>
                    </a:solidFill>
                  </a:rPr>
                  <a:t>Sensoren</a:t>
                </a:r>
              </a:p>
            </p:txBody>
          </p:sp>
          <p:cxnSp>
            <p:nvCxnSpPr>
              <p:cNvPr id="231" name="Gerade Verbindung mit Pfeil 230">
                <a:extLst>
                  <a:ext uri="{FF2B5EF4-FFF2-40B4-BE49-F238E27FC236}">
                    <a16:creationId xmlns:a16="http://schemas.microsoft.com/office/drawing/2014/main" id="{C181E5AD-64D5-462E-A3CB-2C16D6F11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349" y="2117892"/>
                <a:ext cx="196530" cy="415616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Textfeld 231">
                <a:extLst>
                  <a:ext uri="{FF2B5EF4-FFF2-40B4-BE49-F238E27FC236}">
                    <a16:creationId xmlns:a16="http://schemas.microsoft.com/office/drawing/2014/main" id="{9147E001-A7F5-4B7B-8035-93854872C8C9}"/>
                  </a:ext>
                </a:extLst>
              </p:cNvPr>
              <p:cNvSpPr txBox="1"/>
              <p:nvPr/>
            </p:nvSpPr>
            <p:spPr>
              <a:xfrm>
                <a:off x="4904266" y="1722116"/>
                <a:ext cx="17892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Kontaktpunkt Trassierung-Sensor</a:t>
                </a:r>
              </a:p>
            </p:txBody>
          </p:sp>
          <p:sp>
            <p:nvSpPr>
              <p:cNvPr id="233" name="Flussdiagramm: Zusammenführung 232">
                <a:extLst>
                  <a:ext uri="{FF2B5EF4-FFF2-40B4-BE49-F238E27FC236}">
                    <a16:creationId xmlns:a16="http://schemas.microsoft.com/office/drawing/2014/main" id="{C82DBD03-9138-4CFC-BF28-C6769C57B628}"/>
                  </a:ext>
                </a:extLst>
              </p:cNvPr>
              <p:cNvSpPr/>
              <p:nvPr/>
            </p:nvSpPr>
            <p:spPr>
              <a:xfrm>
                <a:off x="4839361" y="180285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2928FA4-BD46-4506-9124-CF7061555720}"/>
                  </a:ext>
                </a:extLst>
              </p:cNvPr>
              <p:cNvSpPr/>
              <p:nvPr/>
            </p:nvSpPr>
            <p:spPr>
              <a:xfrm>
                <a:off x="4273449" y="1264920"/>
                <a:ext cx="3830336" cy="4758126"/>
              </a:xfrm>
              <a:prstGeom prst="rect">
                <a:avLst/>
              </a:prstGeom>
              <a:noFill/>
              <a:ln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BD455A-F09F-400F-95DC-C72CC004F177}"/>
              </a:ext>
            </a:extLst>
          </p:cNvPr>
          <p:cNvGrpSpPr/>
          <p:nvPr/>
        </p:nvGrpSpPr>
        <p:grpSpPr>
          <a:xfrm>
            <a:off x="268796" y="1264920"/>
            <a:ext cx="4153937" cy="4754693"/>
            <a:chOff x="7682312" y="1264920"/>
            <a:chExt cx="4153937" cy="4754693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620AB198-45E9-4396-922B-62E7E3E89DBC}"/>
                </a:ext>
              </a:extLst>
            </p:cNvPr>
            <p:cNvGrpSpPr/>
            <p:nvPr/>
          </p:nvGrpSpPr>
          <p:grpSpPr>
            <a:xfrm>
              <a:off x="7682312" y="1378563"/>
              <a:ext cx="4153937" cy="4609948"/>
              <a:chOff x="7712792" y="1378563"/>
              <a:chExt cx="4153937" cy="4609948"/>
            </a:xfrm>
          </p:grpSpPr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22FDF40E-A9AB-4713-B369-6B170384DF81}"/>
                  </a:ext>
                </a:extLst>
              </p:cNvPr>
              <p:cNvSpPr txBox="1"/>
              <p:nvPr/>
            </p:nvSpPr>
            <p:spPr>
              <a:xfrm>
                <a:off x="8258557" y="1378563"/>
                <a:ext cx="2086292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Stickkonzept:</a:t>
                </a:r>
              </a:p>
            </p:txBody>
          </p:sp>
          <p:grpSp>
            <p:nvGrpSpPr>
              <p:cNvPr id="282" name="Gruppieren 281">
                <a:extLst>
                  <a:ext uri="{FF2B5EF4-FFF2-40B4-BE49-F238E27FC236}">
                    <a16:creationId xmlns:a16="http://schemas.microsoft.com/office/drawing/2014/main" id="{32DBEED9-6950-45FB-B100-6C97476773D0}"/>
                  </a:ext>
                </a:extLst>
              </p:cNvPr>
              <p:cNvGrpSpPr/>
              <p:nvPr/>
            </p:nvGrpSpPr>
            <p:grpSpPr>
              <a:xfrm>
                <a:off x="7712792" y="1642983"/>
                <a:ext cx="3900239" cy="4345528"/>
                <a:chOff x="7570208" y="1048071"/>
                <a:chExt cx="3999495" cy="5024755"/>
              </a:xfrm>
            </p:grpSpPr>
            <p:sp>
              <p:nvSpPr>
                <p:cNvPr id="235" name="Rechteck 234">
                  <a:extLst>
                    <a:ext uri="{FF2B5EF4-FFF2-40B4-BE49-F238E27FC236}">
                      <a16:creationId xmlns:a16="http://schemas.microsoft.com/office/drawing/2014/main" id="{774D85CB-9480-42FB-A987-076DB5B1DAAF}"/>
                    </a:ext>
                  </a:extLst>
                </p:cNvPr>
                <p:cNvSpPr/>
                <p:nvPr/>
              </p:nvSpPr>
              <p:spPr>
                <a:xfrm>
                  <a:off x="8240653" y="1801208"/>
                  <a:ext cx="3269012" cy="349647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36" name="Gerader Verbinder 235">
                  <a:extLst>
                    <a:ext uri="{FF2B5EF4-FFF2-40B4-BE49-F238E27FC236}">
                      <a16:creationId xmlns:a16="http://schemas.microsoft.com/office/drawing/2014/main" id="{8DBD2093-3C8B-4473-B5F6-CF50823C7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49867" y="1803021"/>
                  <a:ext cx="24490" cy="3509611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Textfeld 238">
                  <a:extLst>
                    <a:ext uri="{FF2B5EF4-FFF2-40B4-BE49-F238E27FC236}">
                      <a16:creationId xmlns:a16="http://schemas.microsoft.com/office/drawing/2014/main" id="{90936B89-9080-4AF9-9F20-F4E3A1453260}"/>
                    </a:ext>
                  </a:extLst>
                </p:cNvPr>
                <p:cNvSpPr txBox="1"/>
                <p:nvPr/>
              </p:nvSpPr>
              <p:spPr>
                <a:xfrm>
                  <a:off x="9096898" y="5795827"/>
                  <a:ext cx="15554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Webbreite 900 mm</a:t>
                  </a:r>
                </a:p>
              </p:txBody>
            </p:sp>
            <p:cxnSp>
              <p:nvCxnSpPr>
                <p:cNvPr id="240" name="Gerader Verbinder 239">
                  <a:extLst>
                    <a:ext uri="{FF2B5EF4-FFF2-40B4-BE49-F238E27FC236}">
                      <a16:creationId xmlns:a16="http://schemas.microsoft.com/office/drawing/2014/main" id="{0769A924-08CC-4365-A327-51C27EE1C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5824" y="3473921"/>
                  <a:ext cx="3276000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Textfeld 240">
                  <a:extLst>
                    <a:ext uri="{FF2B5EF4-FFF2-40B4-BE49-F238E27FC236}">
                      <a16:creationId xmlns:a16="http://schemas.microsoft.com/office/drawing/2014/main" id="{CB854BF1-221F-423A-BF3C-32860CC9B279}"/>
                    </a:ext>
                  </a:extLst>
                </p:cNvPr>
                <p:cNvSpPr txBox="1"/>
                <p:nvPr/>
              </p:nvSpPr>
              <p:spPr>
                <a:xfrm rot="16200000">
                  <a:off x="5988810" y="3062123"/>
                  <a:ext cx="4288481" cy="260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050" dirty="0"/>
                    <a:t>150	300	           300</a:t>
                  </a:r>
                </a:p>
              </p:txBody>
            </p:sp>
            <p:cxnSp>
              <p:nvCxnSpPr>
                <p:cNvPr id="243" name="Gerader Verbinder 242">
                  <a:extLst>
                    <a:ext uri="{FF2B5EF4-FFF2-40B4-BE49-F238E27FC236}">
                      <a16:creationId xmlns:a16="http://schemas.microsoft.com/office/drawing/2014/main" id="{1CC804BF-AF08-4BDA-9F0B-17D188FE048F}"/>
                    </a:ext>
                  </a:extLst>
                </p:cNvPr>
                <p:cNvCxnSpPr>
                  <a:cxnSpLocks/>
                  <a:stCxn id="235" idx="0"/>
                  <a:endCxn id="235" idx="2"/>
                </p:cNvCxnSpPr>
                <p:nvPr/>
              </p:nvCxnSpPr>
              <p:spPr>
                <a:xfrm>
                  <a:off x="9875159" y="1801208"/>
                  <a:ext cx="0" cy="349647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244">
                  <a:extLst>
                    <a:ext uri="{FF2B5EF4-FFF2-40B4-BE49-F238E27FC236}">
                      <a16:creationId xmlns:a16="http://schemas.microsoft.com/office/drawing/2014/main" id="{007B5928-1F1C-4845-8651-F9AEB6A39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3100" y="4857839"/>
                  <a:ext cx="3276000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245">
                  <a:extLst>
                    <a:ext uri="{FF2B5EF4-FFF2-40B4-BE49-F238E27FC236}">
                      <a16:creationId xmlns:a16="http://schemas.microsoft.com/office/drawing/2014/main" id="{B2879719-2A42-4318-AF60-B906E244A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5307" y="2145546"/>
                  <a:ext cx="3276000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feld 246">
                  <a:extLst>
                    <a:ext uri="{FF2B5EF4-FFF2-40B4-BE49-F238E27FC236}">
                      <a16:creationId xmlns:a16="http://schemas.microsoft.com/office/drawing/2014/main" id="{E9367D4A-D4FC-4AA3-9AE1-74F2F912800D}"/>
                    </a:ext>
                  </a:extLst>
                </p:cNvPr>
                <p:cNvSpPr txBox="1"/>
                <p:nvPr/>
              </p:nvSpPr>
              <p:spPr>
                <a:xfrm>
                  <a:off x="7570208" y="5227854"/>
                  <a:ext cx="3670816" cy="3950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de-DE" dirty="0">
                      <a:solidFill>
                        <a:srgbClr val="0070C0"/>
                      </a:solidFill>
                    </a:rPr>
                    <a:t>-         	        -                     -</a:t>
                  </a:r>
                </a:p>
              </p:txBody>
            </p:sp>
            <p:sp>
              <p:nvSpPr>
                <p:cNvPr id="248" name="Textfeld 247">
                  <a:extLst>
                    <a:ext uri="{FF2B5EF4-FFF2-40B4-BE49-F238E27FC236}">
                      <a16:creationId xmlns:a16="http://schemas.microsoft.com/office/drawing/2014/main" id="{F34100B2-DA16-45FD-9DBE-E72F5018603F}"/>
                    </a:ext>
                  </a:extLst>
                </p:cNvPr>
                <p:cNvSpPr txBox="1"/>
                <p:nvPr/>
              </p:nvSpPr>
              <p:spPr>
                <a:xfrm>
                  <a:off x="8155206" y="5521458"/>
                  <a:ext cx="3414497" cy="2936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/>
                    <a:t> 150                 300                             300                150</a:t>
                  </a:r>
                </a:p>
              </p:txBody>
            </p:sp>
            <p:cxnSp>
              <p:nvCxnSpPr>
                <p:cNvPr id="249" name="Gerader Verbinder 248">
                  <a:extLst>
                    <a:ext uri="{FF2B5EF4-FFF2-40B4-BE49-F238E27FC236}">
                      <a16:creationId xmlns:a16="http://schemas.microsoft.com/office/drawing/2014/main" id="{C28108A7-08AA-418F-8A17-A56755D50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14796" y="1801208"/>
                  <a:ext cx="7491" cy="3497308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0" name="Gruppieren 249">
                  <a:extLst>
                    <a:ext uri="{FF2B5EF4-FFF2-40B4-BE49-F238E27FC236}">
                      <a16:creationId xmlns:a16="http://schemas.microsoft.com/office/drawing/2014/main" id="{658C8DFE-5AC9-42AB-932C-CCB2D92C36C0}"/>
                    </a:ext>
                  </a:extLst>
                </p:cNvPr>
                <p:cNvGrpSpPr/>
                <p:nvPr/>
              </p:nvGrpSpPr>
              <p:grpSpPr>
                <a:xfrm rot="10800000" flipH="1" flipV="1">
                  <a:off x="8578730" y="4595222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51" name="Verbinder: gekrümmt 250">
                    <a:extLst>
                      <a:ext uri="{FF2B5EF4-FFF2-40B4-BE49-F238E27FC236}">
                        <a16:creationId xmlns:a16="http://schemas.microsoft.com/office/drawing/2014/main" id="{9D34CB03-DD54-49D0-86BC-57E082FE3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52" name="Verbinder: gekrümmt 251">
                    <a:extLst>
                      <a:ext uri="{FF2B5EF4-FFF2-40B4-BE49-F238E27FC236}">
                        <a16:creationId xmlns:a16="http://schemas.microsoft.com/office/drawing/2014/main" id="{A50CFA59-1EE4-484A-9D73-4D32DB2D44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53" name="Rechteck 252">
                    <a:extLst>
                      <a:ext uri="{FF2B5EF4-FFF2-40B4-BE49-F238E27FC236}">
                        <a16:creationId xmlns:a16="http://schemas.microsoft.com/office/drawing/2014/main" id="{62146BF4-B3F2-4D70-8CDB-A40A2A1BB280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54" name="Gruppieren 253">
                  <a:extLst>
                    <a:ext uri="{FF2B5EF4-FFF2-40B4-BE49-F238E27FC236}">
                      <a16:creationId xmlns:a16="http://schemas.microsoft.com/office/drawing/2014/main" id="{5AA0A00F-C64A-40FF-BAD9-D780B73D6B9D}"/>
                    </a:ext>
                  </a:extLst>
                </p:cNvPr>
                <p:cNvGrpSpPr/>
                <p:nvPr/>
              </p:nvGrpSpPr>
              <p:grpSpPr>
                <a:xfrm rot="5400000" flipV="1">
                  <a:off x="10824511" y="3394484"/>
                  <a:ext cx="205439" cy="381489"/>
                  <a:chOff x="5951762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55" name="Rechteck 254">
                    <a:extLst>
                      <a:ext uri="{FF2B5EF4-FFF2-40B4-BE49-F238E27FC236}">
                        <a16:creationId xmlns:a16="http://schemas.microsoft.com/office/drawing/2014/main" id="{E84368A3-70CC-44AC-BEE7-04990A2D026F}"/>
                      </a:ext>
                    </a:extLst>
                  </p:cNvPr>
                  <p:cNvSpPr/>
                  <p:nvPr/>
                </p:nvSpPr>
                <p:spPr>
                  <a:xfrm>
                    <a:off x="6033019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6" name="Verbinder: gekrümmt 255">
                    <a:extLst>
                      <a:ext uri="{FF2B5EF4-FFF2-40B4-BE49-F238E27FC236}">
                        <a16:creationId xmlns:a16="http://schemas.microsoft.com/office/drawing/2014/main" id="{FBE66C1F-2355-42F2-971F-8438DD265C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57" name="Verbinder: gekrümmt 256">
                    <a:extLst>
                      <a:ext uri="{FF2B5EF4-FFF2-40B4-BE49-F238E27FC236}">
                        <a16:creationId xmlns:a16="http://schemas.microsoft.com/office/drawing/2014/main" id="{93521B6F-9EFF-48E4-BBA6-7ABACA620E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58" name="Gruppieren 257">
                  <a:extLst>
                    <a:ext uri="{FF2B5EF4-FFF2-40B4-BE49-F238E27FC236}">
                      <a16:creationId xmlns:a16="http://schemas.microsoft.com/office/drawing/2014/main" id="{12A6D337-3279-4B5B-87CD-D15616BB2AB0}"/>
                    </a:ext>
                  </a:extLst>
                </p:cNvPr>
                <p:cNvGrpSpPr/>
                <p:nvPr/>
              </p:nvGrpSpPr>
              <p:grpSpPr>
                <a:xfrm rot="16200000" flipH="1" flipV="1">
                  <a:off x="8663867" y="3392429"/>
                  <a:ext cx="205439" cy="381489"/>
                  <a:chOff x="5951762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59" name="Rechteck 258">
                    <a:extLst>
                      <a:ext uri="{FF2B5EF4-FFF2-40B4-BE49-F238E27FC236}">
                        <a16:creationId xmlns:a16="http://schemas.microsoft.com/office/drawing/2014/main" id="{AD8653EE-63D9-4B6D-889A-380543387EC6}"/>
                      </a:ext>
                    </a:extLst>
                  </p:cNvPr>
                  <p:cNvSpPr/>
                  <p:nvPr/>
                </p:nvSpPr>
                <p:spPr>
                  <a:xfrm>
                    <a:off x="6033019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0" name="Verbinder: gekrümmt 259">
                    <a:extLst>
                      <a:ext uri="{FF2B5EF4-FFF2-40B4-BE49-F238E27FC236}">
                        <a16:creationId xmlns:a16="http://schemas.microsoft.com/office/drawing/2014/main" id="{2AD1C0AE-FCD1-46B7-907B-766FA1AC3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61" name="Verbinder: gekrümmt 260">
                    <a:extLst>
                      <a:ext uri="{FF2B5EF4-FFF2-40B4-BE49-F238E27FC236}">
                        <a16:creationId xmlns:a16="http://schemas.microsoft.com/office/drawing/2014/main" id="{B17BDB9F-8B5A-423F-86E4-63707406D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62" name="Gruppieren 261">
                  <a:extLst>
                    <a:ext uri="{FF2B5EF4-FFF2-40B4-BE49-F238E27FC236}">
                      <a16:creationId xmlns:a16="http://schemas.microsoft.com/office/drawing/2014/main" id="{8F014B26-2B4F-47F7-A879-21D576B48999}"/>
                    </a:ext>
                  </a:extLst>
                </p:cNvPr>
                <p:cNvGrpSpPr/>
                <p:nvPr/>
              </p:nvGrpSpPr>
              <p:grpSpPr>
                <a:xfrm rot="5400000">
                  <a:off x="8538720" y="2165062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63" name="Verbinder: gekrümmt 262">
                    <a:extLst>
                      <a:ext uri="{FF2B5EF4-FFF2-40B4-BE49-F238E27FC236}">
                        <a16:creationId xmlns:a16="http://schemas.microsoft.com/office/drawing/2014/main" id="{C8ADDE26-5369-4625-A8F5-DDAF0DE87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64" name="Verbinder: gekrümmt 263">
                    <a:extLst>
                      <a:ext uri="{FF2B5EF4-FFF2-40B4-BE49-F238E27FC236}">
                        <a16:creationId xmlns:a16="http://schemas.microsoft.com/office/drawing/2014/main" id="{45DAEAFE-0FAC-4426-8AAF-0F2C2CF19C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65" name="Rechteck 264">
                    <a:extLst>
                      <a:ext uri="{FF2B5EF4-FFF2-40B4-BE49-F238E27FC236}">
                        <a16:creationId xmlns:a16="http://schemas.microsoft.com/office/drawing/2014/main" id="{8A649DA2-2DAF-4DAC-8676-DB9DBEF2B444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66" name="Gruppieren 265">
                  <a:extLst>
                    <a:ext uri="{FF2B5EF4-FFF2-40B4-BE49-F238E27FC236}">
                      <a16:creationId xmlns:a16="http://schemas.microsoft.com/office/drawing/2014/main" id="{1F8A2A05-A1D2-4CD5-AB4D-B813E31F0A29}"/>
                    </a:ext>
                  </a:extLst>
                </p:cNvPr>
                <p:cNvGrpSpPr/>
                <p:nvPr/>
              </p:nvGrpSpPr>
              <p:grpSpPr>
                <a:xfrm flipV="1">
                  <a:off x="9874643" y="2141570"/>
                  <a:ext cx="205439" cy="381489"/>
                  <a:chOff x="5982242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67" name="Rechteck 266">
                    <a:extLst>
                      <a:ext uri="{FF2B5EF4-FFF2-40B4-BE49-F238E27FC236}">
                        <a16:creationId xmlns:a16="http://schemas.microsoft.com/office/drawing/2014/main" id="{64332520-CC1A-4143-BC41-07F2110DFC92}"/>
                      </a:ext>
                    </a:extLst>
                  </p:cNvPr>
                  <p:cNvSpPr/>
                  <p:nvPr/>
                </p:nvSpPr>
                <p:spPr>
                  <a:xfrm>
                    <a:off x="6063499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8" name="Verbinder: gekrümmt 267">
                    <a:extLst>
                      <a:ext uri="{FF2B5EF4-FFF2-40B4-BE49-F238E27FC236}">
                        <a16:creationId xmlns:a16="http://schemas.microsoft.com/office/drawing/2014/main" id="{272C333F-863D-4938-BADD-55D3324661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7494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69" name="Verbinder: gekrümmt 268">
                    <a:extLst>
                      <a:ext uri="{FF2B5EF4-FFF2-40B4-BE49-F238E27FC236}">
                        <a16:creationId xmlns:a16="http://schemas.microsoft.com/office/drawing/2014/main" id="{4F168BFF-9741-40EB-A048-91F8C67517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4194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70" name="Gruppieren 269">
                  <a:extLst>
                    <a:ext uri="{FF2B5EF4-FFF2-40B4-BE49-F238E27FC236}">
                      <a16:creationId xmlns:a16="http://schemas.microsoft.com/office/drawing/2014/main" id="{219290CA-3694-4D04-8B07-E9AD2CBA79EB}"/>
                    </a:ext>
                  </a:extLst>
                </p:cNvPr>
                <p:cNvGrpSpPr/>
                <p:nvPr/>
              </p:nvGrpSpPr>
              <p:grpSpPr>
                <a:xfrm>
                  <a:off x="9871968" y="4463660"/>
                  <a:ext cx="205439" cy="381489"/>
                  <a:chOff x="5970814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71" name="Rechteck 270">
                    <a:extLst>
                      <a:ext uri="{FF2B5EF4-FFF2-40B4-BE49-F238E27FC236}">
                        <a16:creationId xmlns:a16="http://schemas.microsoft.com/office/drawing/2014/main" id="{B2A0AEC0-C02B-4794-A28D-751DCB04EF2C}"/>
                      </a:ext>
                    </a:extLst>
                  </p:cNvPr>
                  <p:cNvSpPr/>
                  <p:nvPr/>
                </p:nvSpPr>
                <p:spPr>
                  <a:xfrm>
                    <a:off x="6052071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2" name="Verbinder: gekrümmt 271">
                    <a:extLst>
                      <a:ext uri="{FF2B5EF4-FFF2-40B4-BE49-F238E27FC236}">
                        <a16:creationId xmlns:a16="http://schemas.microsoft.com/office/drawing/2014/main" id="{63B56D55-1B27-4D44-B3B8-138634DE19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63520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3" name="Verbinder: gekrümmt 272">
                    <a:extLst>
                      <a:ext uri="{FF2B5EF4-FFF2-40B4-BE49-F238E27FC236}">
                        <a16:creationId xmlns:a16="http://schemas.microsoft.com/office/drawing/2014/main" id="{C7808BCF-3411-49E7-87E0-9B3456F4CF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30520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74" name="Gruppieren 273">
                  <a:extLst>
                    <a:ext uri="{FF2B5EF4-FFF2-40B4-BE49-F238E27FC236}">
                      <a16:creationId xmlns:a16="http://schemas.microsoft.com/office/drawing/2014/main" id="{3B5ABACB-B371-47EA-8D80-96E22F1F18FF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10822548" y="4587046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75" name="Verbinder: gekrümmt 274">
                    <a:extLst>
                      <a:ext uri="{FF2B5EF4-FFF2-40B4-BE49-F238E27FC236}">
                        <a16:creationId xmlns:a16="http://schemas.microsoft.com/office/drawing/2014/main" id="{A2351F01-1F5B-4CCD-B259-B9EC7D4A5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6" name="Verbinder: gekrümmt 275">
                    <a:extLst>
                      <a:ext uri="{FF2B5EF4-FFF2-40B4-BE49-F238E27FC236}">
                        <a16:creationId xmlns:a16="http://schemas.microsoft.com/office/drawing/2014/main" id="{A75F6ECA-5B42-4487-84E4-437827349C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77" name="Rechteck 276">
                    <a:extLst>
                      <a:ext uri="{FF2B5EF4-FFF2-40B4-BE49-F238E27FC236}">
                        <a16:creationId xmlns:a16="http://schemas.microsoft.com/office/drawing/2014/main" id="{A232B2CC-B8CA-4381-829D-C5CC38674DC5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78" name="Gruppieren 277">
                  <a:extLst>
                    <a:ext uri="{FF2B5EF4-FFF2-40B4-BE49-F238E27FC236}">
                      <a16:creationId xmlns:a16="http://schemas.microsoft.com/office/drawing/2014/main" id="{E5871FB7-6078-4C9A-B806-6DD239AB413C}"/>
                    </a:ext>
                  </a:extLst>
                </p:cNvPr>
                <p:cNvGrpSpPr/>
                <p:nvPr/>
              </p:nvGrpSpPr>
              <p:grpSpPr>
                <a:xfrm rot="10800000">
                  <a:off x="10824206" y="2154682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79" name="Verbinder: gekrümmt 278">
                    <a:extLst>
                      <a:ext uri="{FF2B5EF4-FFF2-40B4-BE49-F238E27FC236}">
                        <a16:creationId xmlns:a16="http://schemas.microsoft.com/office/drawing/2014/main" id="{BC9242E7-9888-48D7-AC3F-29189DDC11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0" name="Verbinder: gekrümmt 279">
                    <a:extLst>
                      <a:ext uri="{FF2B5EF4-FFF2-40B4-BE49-F238E27FC236}">
                        <a16:creationId xmlns:a16="http://schemas.microsoft.com/office/drawing/2014/main" id="{B59518F0-B9D4-459A-80BA-393D8290A7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81" name="Rechteck 280">
                    <a:extLst>
                      <a:ext uri="{FF2B5EF4-FFF2-40B4-BE49-F238E27FC236}">
                        <a16:creationId xmlns:a16="http://schemas.microsoft.com/office/drawing/2014/main" id="{A8A73088-A193-4148-8465-07D1B4F24C77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sp>
            <p:nvSpPr>
              <p:cNvPr id="288" name="Textfeld 287">
                <a:extLst>
                  <a:ext uri="{FF2B5EF4-FFF2-40B4-BE49-F238E27FC236}">
                    <a16:creationId xmlns:a16="http://schemas.microsoft.com/office/drawing/2014/main" id="{BAF957F5-DC59-4296-AB2C-685C87EAC4F7}"/>
                  </a:ext>
                </a:extLst>
              </p:cNvPr>
              <p:cNvSpPr txBox="1"/>
              <p:nvPr/>
            </p:nvSpPr>
            <p:spPr>
              <a:xfrm rot="16200000">
                <a:off x="9968110" y="3192776"/>
                <a:ext cx="3455606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	       +	             +	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AEA0185-D32E-4FFF-A8F6-8432DC9EF1E5}"/>
                </a:ext>
              </a:extLst>
            </p:cNvPr>
            <p:cNvGrpSpPr/>
            <p:nvPr/>
          </p:nvGrpSpPr>
          <p:grpSpPr>
            <a:xfrm>
              <a:off x="8039509" y="1264920"/>
              <a:ext cx="3702982" cy="4754693"/>
              <a:chOff x="8039509" y="1264920"/>
              <a:chExt cx="3702982" cy="4754693"/>
            </a:xfrm>
          </p:grpSpPr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A129F037-F9D7-4DC1-84D4-E26E74E58C34}"/>
                  </a:ext>
                </a:extLst>
              </p:cNvPr>
              <p:cNvSpPr/>
              <p:nvPr/>
            </p:nvSpPr>
            <p:spPr>
              <a:xfrm>
                <a:off x="8039509" y="1264920"/>
                <a:ext cx="3702982" cy="4754693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Textfeld 292">
                <a:extLst>
                  <a:ext uri="{FF2B5EF4-FFF2-40B4-BE49-F238E27FC236}">
                    <a16:creationId xmlns:a16="http://schemas.microsoft.com/office/drawing/2014/main" id="{4D220A6C-CB8D-4723-A77C-FAD649ACAF4F}"/>
                  </a:ext>
                </a:extLst>
              </p:cNvPr>
              <p:cNvSpPr txBox="1"/>
              <p:nvPr/>
            </p:nvSpPr>
            <p:spPr>
              <a:xfrm>
                <a:off x="8522866" y="1906080"/>
                <a:ext cx="143340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b="1" dirty="0">
                    <a:solidFill>
                      <a:schemeClr val="accent3"/>
                    </a:solidFill>
                  </a:rPr>
                  <a:t>Sensormäander gestickt</a:t>
                </a:r>
              </a:p>
            </p:txBody>
          </p:sp>
          <p:cxnSp>
            <p:nvCxnSpPr>
              <p:cNvPr id="294" name="Gerade Verbindung mit Pfeil 293">
                <a:extLst>
                  <a:ext uri="{FF2B5EF4-FFF2-40B4-BE49-F238E27FC236}">
                    <a16:creationId xmlns:a16="http://schemas.microsoft.com/office/drawing/2014/main" id="{9DDCDE34-F46F-42C7-A9F4-A96B6F7883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75549" y="2082820"/>
                <a:ext cx="9239" cy="63875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Flussdiagramm: Zusammenführung 132">
                <a:extLst>
                  <a:ext uri="{FF2B5EF4-FFF2-40B4-BE49-F238E27FC236}">
                    <a16:creationId xmlns:a16="http://schemas.microsoft.com/office/drawing/2014/main" id="{C82DBD03-9138-4CFC-BF28-C6769C57B628}"/>
                  </a:ext>
                </a:extLst>
              </p:cNvPr>
              <p:cNvSpPr/>
              <p:nvPr/>
            </p:nvSpPr>
            <p:spPr>
              <a:xfrm>
                <a:off x="8711447" y="255966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2" name="Flussdiagramm: Zusammenführung 131">
                <a:extLst>
                  <a:ext uri="{FF2B5EF4-FFF2-40B4-BE49-F238E27FC236}">
                    <a16:creationId xmlns:a16="http://schemas.microsoft.com/office/drawing/2014/main" id="{6DEE8F29-485C-48B2-9E7E-D01768CC24EE}"/>
                  </a:ext>
                </a:extLst>
              </p:cNvPr>
              <p:cNvSpPr/>
              <p:nvPr/>
            </p:nvSpPr>
            <p:spPr>
              <a:xfrm>
                <a:off x="8612259" y="2663785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Flussdiagramm: Zusammenführung 133">
                <a:extLst>
                  <a:ext uri="{FF2B5EF4-FFF2-40B4-BE49-F238E27FC236}">
                    <a16:creationId xmlns:a16="http://schemas.microsoft.com/office/drawing/2014/main" id="{65A8836B-1453-4D5A-A4B8-672A80F31953}"/>
                  </a:ext>
                </a:extLst>
              </p:cNvPr>
              <p:cNvSpPr/>
              <p:nvPr/>
            </p:nvSpPr>
            <p:spPr>
              <a:xfrm>
                <a:off x="10006785" y="2569555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5" name="Flussdiagramm: Zusammenführung 134">
                <a:extLst>
                  <a:ext uri="{FF2B5EF4-FFF2-40B4-BE49-F238E27FC236}">
                    <a16:creationId xmlns:a16="http://schemas.microsoft.com/office/drawing/2014/main" id="{5FB6ED03-FDF2-4FD4-8617-3EE4646A6E0D}"/>
                  </a:ext>
                </a:extLst>
              </p:cNvPr>
              <p:cNvSpPr/>
              <p:nvPr/>
            </p:nvSpPr>
            <p:spPr>
              <a:xfrm>
                <a:off x="9902565" y="2653099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Flussdiagramm: Zusammenführung 135">
                <a:extLst>
                  <a:ext uri="{FF2B5EF4-FFF2-40B4-BE49-F238E27FC236}">
                    <a16:creationId xmlns:a16="http://schemas.microsoft.com/office/drawing/2014/main" id="{DAB60C7D-40CD-4CB0-9447-2CF3B64BD467}"/>
                  </a:ext>
                </a:extLst>
              </p:cNvPr>
              <p:cNvSpPr/>
              <p:nvPr/>
            </p:nvSpPr>
            <p:spPr>
              <a:xfrm>
                <a:off x="11005567" y="2569555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Flussdiagramm: Zusammenführung 136">
                <a:extLst>
                  <a:ext uri="{FF2B5EF4-FFF2-40B4-BE49-F238E27FC236}">
                    <a16:creationId xmlns:a16="http://schemas.microsoft.com/office/drawing/2014/main" id="{AE8EB9C1-7F58-4822-A8ED-A20A5D759CFB}"/>
                  </a:ext>
                </a:extLst>
              </p:cNvPr>
              <p:cNvSpPr/>
              <p:nvPr/>
            </p:nvSpPr>
            <p:spPr>
              <a:xfrm>
                <a:off x="11120429" y="265471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Flussdiagramm: Zusammenführung 137">
                <a:extLst>
                  <a:ext uri="{FF2B5EF4-FFF2-40B4-BE49-F238E27FC236}">
                    <a16:creationId xmlns:a16="http://schemas.microsoft.com/office/drawing/2014/main" id="{D9D501E5-24CC-4729-958E-E2801AB2658F}"/>
                  </a:ext>
                </a:extLst>
              </p:cNvPr>
              <p:cNvSpPr/>
              <p:nvPr/>
            </p:nvSpPr>
            <p:spPr>
              <a:xfrm>
                <a:off x="8615823" y="3810656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Flussdiagramm: Zusammenführung 138">
                <a:extLst>
                  <a:ext uri="{FF2B5EF4-FFF2-40B4-BE49-F238E27FC236}">
                    <a16:creationId xmlns:a16="http://schemas.microsoft.com/office/drawing/2014/main" id="{6256417E-0B8A-4BFE-90DC-6EE79C4C37DC}"/>
                  </a:ext>
                </a:extLst>
              </p:cNvPr>
              <p:cNvSpPr/>
              <p:nvPr/>
            </p:nvSpPr>
            <p:spPr>
              <a:xfrm>
                <a:off x="8731273" y="371668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Flussdiagramm: Zusammenführung 139">
                <a:extLst>
                  <a:ext uri="{FF2B5EF4-FFF2-40B4-BE49-F238E27FC236}">
                    <a16:creationId xmlns:a16="http://schemas.microsoft.com/office/drawing/2014/main" id="{6A608969-9FD5-48E4-8201-CC2137CB4432}"/>
                  </a:ext>
                </a:extLst>
              </p:cNvPr>
              <p:cNvSpPr/>
              <p:nvPr/>
            </p:nvSpPr>
            <p:spPr>
              <a:xfrm>
                <a:off x="8631189" y="4822434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1" name="Flussdiagramm: Zusammenführung 140">
                <a:extLst>
                  <a:ext uri="{FF2B5EF4-FFF2-40B4-BE49-F238E27FC236}">
                    <a16:creationId xmlns:a16="http://schemas.microsoft.com/office/drawing/2014/main" id="{F8E337E7-2687-426A-837F-F1ED3846C39C}"/>
                  </a:ext>
                </a:extLst>
              </p:cNvPr>
              <p:cNvSpPr/>
              <p:nvPr/>
            </p:nvSpPr>
            <p:spPr>
              <a:xfrm>
                <a:off x="8731227" y="491077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Flussdiagramm: Zusammenführung 141">
                <a:extLst>
                  <a:ext uri="{FF2B5EF4-FFF2-40B4-BE49-F238E27FC236}">
                    <a16:creationId xmlns:a16="http://schemas.microsoft.com/office/drawing/2014/main" id="{01395123-586C-493F-8D54-95001FD6E0EC}"/>
                  </a:ext>
                </a:extLst>
              </p:cNvPr>
              <p:cNvSpPr/>
              <p:nvPr/>
            </p:nvSpPr>
            <p:spPr>
              <a:xfrm>
                <a:off x="9903493" y="480713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Zusammenführung 142">
                <a:extLst>
                  <a:ext uri="{FF2B5EF4-FFF2-40B4-BE49-F238E27FC236}">
                    <a16:creationId xmlns:a16="http://schemas.microsoft.com/office/drawing/2014/main" id="{5C29F86B-F4EF-4CBE-819F-4C492761FF6D}"/>
                  </a:ext>
                </a:extLst>
              </p:cNvPr>
              <p:cNvSpPr/>
              <p:nvPr/>
            </p:nvSpPr>
            <p:spPr>
              <a:xfrm>
                <a:off x="10003531" y="4895469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Flussdiagramm: Zusammenführung 143">
                <a:extLst>
                  <a:ext uri="{FF2B5EF4-FFF2-40B4-BE49-F238E27FC236}">
                    <a16:creationId xmlns:a16="http://schemas.microsoft.com/office/drawing/2014/main" id="{9A4491C2-1C02-4A89-9A72-26E95FF54025}"/>
                  </a:ext>
                </a:extLst>
              </p:cNvPr>
              <p:cNvSpPr/>
              <p:nvPr/>
            </p:nvSpPr>
            <p:spPr>
              <a:xfrm>
                <a:off x="11003676" y="3713758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Flussdiagramm: Zusammenführung 144">
                <a:extLst>
                  <a:ext uri="{FF2B5EF4-FFF2-40B4-BE49-F238E27FC236}">
                    <a16:creationId xmlns:a16="http://schemas.microsoft.com/office/drawing/2014/main" id="{696FC9CE-C6E9-4E97-8B6C-10FF884AFC5A}"/>
                  </a:ext>
                </a:extLst>
              </p:cNvPr>
              <p:cNvSpPr/>
              <p:nvPr/>
            </p:nvSpPr>
            <p:spPr>
              <a:xfrm>
                <a:off x="11103714" y="380209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6" name="Flussdiagramm: Zusammenführung 145">
                <a:extLst>
                  <a:ext uri="{FF2B5EF4-FFF2-40B4-BE49-F238E27FC236}">
                    <a16:creationId xmlns:a16="http://schemas.microsoft.com/office/drawing/2014/main" id="{E2217405-E3B8-43FE-A7C5-0AFC00F6D9F0}"/>
                  </a:ext>
                </a:extLst>
              </p:cNvPr>
              <p:cNvSpPr/>
              <p:nvPr/>
            </p:nvSpPr>
            <p:spPr>
              <a:xfrm>
                <a:off x="11016037" y="4898624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Flussdiagramm: Zusammenführung 146">
                <a:extLst>
                  <a:ext uri="{FF2B5EF4-FFF2-40B4-BE49-F238E27FC236}">
                    <a16:creationId xmlns:a16="http://schemas.microsoft.com/office/drawing/2014/main" id="{9F985B3E-B4D6-4B61-ABAD-B0C7B8814FEC}"/>
                  </a:ext>
                </a:extLst>
              </p:cNvPr>
              <p:cNvSpPr/>
              <p:nvPr/>
            </p:nvSpPr>
            <p:spPr>
              <a:xfrm>
                <a:off x="11120429" y="481404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19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Layout- und Bindungsentwicklung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Inhaltsplatzhalter 4">
            <a:extLst>
              <a:ext uri="{FF2B5EF4-FFF2-40B4-BE49-F238E27FC236}">
                <a16:creationId xmlns:a16="http://schemas.microsoft.com/office/drawing/2014/main" id="{8A1FBEF5-13A8-46F0-9E81-039F6B0974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48" t="25788" r="29432" b="30192"/>
          <a:stretch/>
        </p:blipFill>
        <p:spPr>
          <a:xfrm>
            <a:off x="9556557" y="2712264"/>
            <a:ext cx="2005215" cy="2848283"/>
          </a:xfrm>
        </p:spPr>
      </p:pic>
      <p:sp>
        <p:nvSpPr>
          <p:cNvPr id="152" name="Inhaltsplatzhalter 4">
            <a:extLst>
              <a:ext uri="{FF2B5EF4-FFF2-40B4-BE49-F238E27FC236}">
                <a16:creationId xmlns:a16="http://schemas.microsoft.com/office/drawing/2014/main" id="{4DBC708E-24F9-4D9B-A1C7-0CB429DAAC6D}"/>
              </a:ext>
            </a:extLst>
          </p:cNvPr>
          <p:cNvSpPr txBox="1">
            <a:spLocks/>
          </p:cNvSpPr>
          <p:nvPr/>
        </p:nvSpPr>
        <p:spPr>
          <a:xfrm>
            <a:off x="622299" y="1570865"/>
            <a:ext cx="10941058" cy="345779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Gestickte Sensormäander auf Membran: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Membran: </a:t>
            </a:r>
            <a:r>
              <a:rPr lang="de-DE" dirty="0" err="1"/>
              <a:t>Tentorium</a:t>
            </a:r>
            <a:r>
              <a:rPr lang="de-DE" dirty="0"/>
              <a:t> 900 H5573-ECO der Fa. </a:t>
            </a:r>
            <a:r>
              <a:rPr lang="de-DE" dirty="0" err="1"/>
              <a:t>Heytex</a:t>
            </a:r>
            <a:r>
              <a:rPr lang="de-DE" dirty="0"/>
              <a:t> Bramsche GmbH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Kettelstich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Zick-Zack-Stich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TFP-Stickverfahren</a:t>
            </a:r>
          </a:p>
          <a:p>
            <a:pPr lvl="1" indent="0">
              <a:buNone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53" name="Inhaltsplatzhalter 4">
            <a:extLst>
              <a:ext uri="{FF2B5EF4-FFF2-40B4-BE49-F238E27FC236}">
                <a16:creationId xmlns:a16="http://schemas.microsoft.com/office/drawing/2014/main" id="{A7568FFB-D790-4701-B9BC-C372F8CB4EE7}"/>
              </a:ext>
            </a:extLst>
          </p:cNvPr>
          <p:cNvSpPr txBox="1">
            <a:spLocks/>
          </p:cNvSpPr>
          <p:nvPr/>
        </p:nvSpPr>
        <p:spPr>
          <a:xfrm>
            <a:off x="4141105" y="1570864"/>
            <a:ext cx="4047900" cy="345779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A8D3E2-1ABB-4A87-AC64-F4F32C79A2CB}"/>
              </a:ext>
            </a:extLst>
          </p:cNvPr>
          <p:cNvGrpSpPr/>
          <p:nvPr/>
        </p:nvGrpSpPr>
        <p:grpSpPr>
          <a:xfrm>
            <a:off x="622299" y="3395625"/>
            <a:ext cx="3824150" cy="2349420"/>
            <a:chOff x="744906" y="3426722"/>
            <a:chExt cx="4806427" cy="2957123"/>
          </a:xfrm>
        </p:grpSpPr>
        <p:sp>
          <p:nvSpPr>
            <p:cNvPr id="12" name="Text Box 17">
              <a:extLst>
                <a:ext uri="{FF2B5EF4-FFF2-40B4-BE49-F238E27FC236}">
                  <a16:creationId xmlns:a16="http://schemas.microsoft.com/office/drawing/2014/main" id="{3DC12B61-40CB-476C-81F7-CA334105B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9054" y="6180467"/>
              <a:ext cx="3149599" cy="20337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sz="1050" dirty="0">
                  <a:solidFill>
                    <a:srgbClr val="20346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Grundprinzip </a:t>
              </a:r>
              <a:r>
                <a:rPr lang="de-DE" sz="1050" b="0" dirty="0">
                  <a:solidFill>
                    <a:srgbClr val="20346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TFP</a:t>
              </a:r>
            </a:p>
          </p:txBody>
        </p:sp>
        <p:pic>
          <p:nvPicPr>
            <p:cNvPr id="13" name="Picture 2">
              <a:hlinkClick r:id="rId5" action="ppaction://hlinkfile"/>
              <a:extLst>
                <a:ext uri="{FF2B5EF4-FFF2-40B4-BE49-F238E27FC236}">
                  <a16:creationId xmlns:a16="http://schemas.microsoft.com/office/drawing/2014/main" id="{CF128E01-B7A5-4E0F-82A0-08CEC9AC5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4906" y="3426722"/>
              <a:ext cx="4806427" cy="2724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B9D79E52-07C9-452E-8276-6BC2437809E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20074" r="26246" b="31687"/>
          <a:stretch/>
        </p:blipFill>
        <p:spPr>
          <a:xfrm>
            <a:off x="4922306" y="2712262"/>
            <a:ext cx="2211830" cy="284828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D0910C7-9E5F-4DF1-9510-C3596EA742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1" t="20077" r="26247" b="36190"/>
          <a:stretch/>
        </p:blipFill>
        <p:spPr>
          <a:xfrm>
            <a:off x="7236132" y="2712264"/>
            <a:ext cx="2211830" cy="2848283"/>
          </a:xfrm>
          <a:prstGeom prst="rect">
            <a:avLst/>
          </a:prstGeom>
        </p:spPr>
      </p:pic>
      <p:sp>
        <p:nvSpPr>
          <p:cNvPr id="16" name="Text Box 17">
            <a:extLst>
              <a:ext uri="{FF2B5EF4-FFF2-40B4-BE49-F238E27FC236}">
                <a16:creationId xmlns:a16="http://schemas.microsoft.com/office/drawing/2014/main" id="{493DD951-CEF7-4C0A-8D49-742B762A8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056" y="2475958"/>
            <a:ext cx="2306329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40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Zick-Zack-Stich</a:t>
            </a:r>
            <a:endParaRPr lang="de-DE" sz="140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F2CBE805-53F2-4947-97C6-B84A49EE8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1385" y="2474176"/>
            <a:ext cx="2306329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40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Kettelstich</a:t>
            </a:r>
            <a:endParaRPr lang="de-DE" sz="140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85E7C9E2-8F32-4AA9-8E78-3E6F3B6ED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897" y="2475958"/>
            <a:ext cx="2306329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40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TFP</a:t>
            </a:r>
            <a:endParaRPr lang="de-DE" sz="140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9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Layout- und Bindungsentwicklung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68D07BAC-622F-4D58-BA31-A9BEAB83D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4"/>
          <a:stretch/>
        </p:blipFill>
        <p:spPr>
          <a:xfrm>
            <a:off x="3916663" y="3493091"/>
            <a:ext cx="3448105" cy="25421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E165D1C-2C8C-4BC5-9BD5-E8744175D6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37"/>
          <a:stretch/>
        </p:blipFill>
        <p:spPr>
          <a:xfrm>
            <a:off x="784107" y="3471243"/>
            <a:ext cx="3471981" cy="254218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FB923F6-39C6-4E28-9441-B6D3DC0BF1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9" t="29929" r="25351" b="32908"/>
          <a:stretch/>
        </p:blipFill>
        <p:spPr>
          <a:xfrm>
            <a:off x="9583470" y="2898644"/>
            <a:ext cx="1982895" cy="239409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EE5600E-16E8-4666-8799-A07D8849C1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7" t="32182" r="22280" b="28618"/>
          <a:stretch/>
        </p:blipFill>
        <p:spPr>
          <a:xfrm>
            <a:off x="7473473" y="2898644"/>
            <a:ext cx="1994592" cy="2394095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50191C06-BCCE-442C-9EAB-DF5F68431D5A}"/>
              </a:ext>
            </a:extLst>
          </p:cNvPr>
          <p:cNvSpPr txBox="1"/>
          <p:nvPr/>
        </p:nvSpPr>
        <p:spPr>
          <a:xfrm>
            <a:off x="7465705" y="1572688"/>
            <a:ext cx="3935481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Elektrische Isolierung: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Verschiedene Transferfolien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PVC-Beschichtung</a:t>
            </a:r>
          </a:p>
        </p:txBody>
      </p:sp>
      <p:graphicFrame>
        <p:nvGraphicFramePr>
          <p:cNvPr id="21" name="Tabelle 21">
            <a:extLst>
              <a:ext uri="{FF2B5EF4-FFF2-40B4-BE49-F238E27FC236}">
                <a16:creationId xmlns:a16="http://schemas.microsoft.com/office/drawing/2014/main" id="{EDB065BD-9BA0-4F27-9A3C-F477FE350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209297"/>
              </p:ext>
            </p:extLst>
          </p:nvPr>
        </p:nvGraphicFramePr>
        <p:xfrm>
          <a:off x="655319" y="1256987"/>
          <a:ext cx="6618534" cy="2345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270">
                  <a:extLst>
                    <a:ext uri="{9D8B030D-6E8A-4147-A177-3AD203B41FA5}">
                      <a16:colId xmlns:a16="http://schemas.microsoft.com/office/drawing/2014/main" val="4223086059"/>
                    </a:ext>
                  </a:extLst>
                </a:gridCol>
                <a:gridCol w="3165632">
                  <a:extLst>
                    <a:ext uri="{9D8B030D-6E8A-4147-A177-3AD203B41FA5}">
                      <a16:colId xmlns:a16="http://schemas.microsoft.com/office/drawing/2014/main" val="3756001375"/>
                    </a:ext>
                  </a:extLst>
                </a:gridCol>
                <a:gridCol w="3165632">
                  <a:extLst>
                    <a:ext uri="{9D8B030D-6E8A-4147-A177-3AD203B41FA5}">
                      <a16:colId xmlns:a16="http://schemas.microsoft.com/office/drawing/2014/main" val="2757793527"/>
                    </a:ext>
                  </a:extLst>
                </a:gridCol>
              </a:tblGrid>
              <a:tr h="234571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2311529677"/>
                  </a:ext>
                </a:extLst>
              </a:tr>
            </a:tbl>
          </a:graphicData>
        </a:graphic>
      </p:graphicFrame>
      <p:pic>
        <p:nvPicPr>
          <p:cNvPr id="23" name="Grafik 22">
            <a:extLst>
              <a:ext uri="{FF2B5EF4-FFF2-40B4-BE49-F238E27FC236}">
                <a16:creationId xmlns:a16="http://schemas.microsoft.com/office/drawing/2014/main" id="{B15CCB70-67D4-4C48-87CE-78F14A50AA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93" t="7553" r="4837" b="5263"/>
          <a:stretch/>
        </p:blipFill>
        <p:spPr>
          <a:xfrm>
            <a:off x="1028302" y="1282390"/>
            <a:ext cx="2983592" cy="2278743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E6931B79-B984-4F86-8F38-BB7C747E7777}"/>
              </a:ext>
            </a:extLst>
          </p:cNvPr>
          <p:cNvSpPr txBox="1"/>
          <p:nvPr/>
        </p:nvSpPr>
        <p:spPr>
          <a:xfrm rot="16200000">
            <a:off x="-233134" y="2178710"/>
            <a:ext cx="19101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Shieldex</a:t>
            </a:r>
            <a:r>
              <a:rPr kumimoji="0" lang="de-DE" alt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Zick-Zack-Stich</a:t>
            </a:r>
            <a:endParaRPr kumimoji="0" lang="de-DE" alt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29" name="Tabelle 21">
            <a:extLst>
              <a:ext uri="{FF2B5EF4-FFF2-40B4-BE49-F238E27FC236}">
                <a16:creationId xmlns:a16="http://schemas.microsoft.com/office/drawing/2014/main" id="{772A6511-B9B4-44E4-AA8F-309DF0CB3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641015"/>
              </p:ext>
            </p:extLst>
          </p:nvPr>
        </p:nvGraphicFramePr>
        <p:xfrm>
          <a:off x="652529" y="3667708"/>
          <a:ext cx="6618534" cy="23457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270">
                  <a:extLst>
                    <a:ext uri="{9D8B030D-6E8A-4147-A177-3AD203B41FA5}">
                      <a16:colId xmlns:a16="http://schemas.microsoft.com/office/drawing/2014/main" val="4223086059"/>
                    </a:ext>
                  </a:extLst>
                </a:gridCol>
                <a:gridCol w="3165632">
                  <a:extLst>
                    <a:ext uri="{9D8B030D-6E8A-4147-A177-3AD203B41FA5}">
                      <a16:colId xmlns:a16="http://schemas.microsoft.com/office/drawing/2014/main" val="3756001375"/>
                    </a:ext>
                  </a:extLst>
                </a:gridCol>
                <a:gridCol w="3165632">
                  <a:extLst>
                    <a:ext uri="{9D8B030D-6E8A-4147-A177-3AD203B41FA5}">
                      <a16:colId xmlns:a16="http://schemas.microsoft.com/office/drawing/2014/main" val="2757793527"/>
                    </a:ext>
                  </a:extLst>
                </a:gridCol>
              </a:tblGrid>
              <a:tr h="2345717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2311529677"/>
                  </a:ext>
                </a:extLst>
              </a:tr>
            </a:tbl>
          </a:graphicData>
        </a:graphic>
      </p:graphicFrame>
      <p:sp>
        <p:nvSpPr>
          <p:cNvPr id="32" name="Textfeld 31">
            <a:extLst>
              <a:ext uri="{FF2B5EF4-FFF2-40B4-BE49-F238E27FC236}">
                <a16:creationId xmlns:a16="http://schemas.microsoft.com/office/drawing/2014/main" id="{02916B88-8EC3-4443-817D-380DA6341103}"/>
              </a:ext>
            </a:extLst>
          </p:cNvPr>
          <p:cNvSpPr txBox="1"/>
          <p:nvPr/>
        </p:nvSpPr>
        <p:spPr>
          <a:xfrm rot="16200000">
            <a:off x="-235924" y="4589431"/>
            <a:ext cx="191015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Isaohm</a:t>
            </a:r>
            <a:r>
              <a:rPr kumimoji="0" lang="de-DE" altLang="de-DE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TFP ST7</a:t>
            </a:r>
            <a:endParaRPr kumimoji="0" lang="de-DE" altLang="de-DE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63EC5155-4621-4992-A90E-D136EB4BEE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0" t="10434" r="14047" b="3518"/>
          <a:stretch/>
        </p:blipFill>
        <p:spPr>
          <a:xfrm>
            <a:off x="4211514" y="1314356"/>
            <a:ext cx="3018063" cy="2278743"/>
          </a:xfrm>
          <a:prstGeom prst="rect">
            <a:avLst/>
          </a:prstGeom>
        </p:spPr>
      </p:pic>
      <p:sp>
        <p:nvSpPr>
          <p:cNvPr id="15" name="Text Box 17">
            <a:extLst>
              <a:ext uri="{FF2B5EF4-FFF2-40B4-BE49-F238E27FC236}">
                <a16:creationId xmlns:a16="http://schemas.microsoft.com/office/drawing/2014/main" id="{02F708B8-5808-4C9C-9EE2-A9FABB7F6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3853" y="2683200"/>
            <a:ext cx="2306329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40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Transferfolie</a:t>
            </a:r>
            <a:endParaRPr lang="de-DE" sz="140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85E48C61-7A29-4DC9-B9A6-EDF5A23C5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9173" y="2683003"/>
            <a:ext cx="2306329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40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PVC-Beschichtung</a:t>
            </a:r>
            <a:endParaRPr lang="de-DE" sz="140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751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Webprozess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RNIER Greiferwebmaschine P2 - Lindauer DORNIER GmbH">
            <a:extLst>
              <a:ext uri="{FF2B5EF4-FFF2-40B4-BE49-F238E27FC236}">
                <a16:creationId xmlns:a16="http://schemas.microsoft.com/office/drawing/2014/main" id="{F0A92854-3DA8-48BD-ABD1-E864929D6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6885" r="7745"/>
          <a:stretch/>
        </p:blipFill>
        <p:spPr bwMode="auto">
          <a:xfrm>
            <a:off x="1040725" y="1708573"/>
            <a:ext cx="3554819" cy="22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235AA11-BFAF-4495-B2EF-079A233628C0}"/>
              </a:ext>
            </a:extLst>
          </p:cNvPr>
          <p:cNvSpPr txBox="1"/>
          <p:nvPr/>
        </p:nvSpPr>
        <p:spPr>
          <a:xfrm>
            <a:off x="993008" y="4189887"/>
            <a:ext cx="3554819" cy="1588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Dornier P1 Greiferwebmaschine:</a:t>
            </a:r>
          </a:p>
          <a:p>
            <a:endParaRPr lang="de-DE" dirty="0"/>
          </a:p>
          <a:p>
            <a:r>
              <a:rPr lang="de-DE" dirty="0"/>
              <a:t>Schaftbelegung:</a:t>
            </a:r>
          </a:p>
          <a:p>
            <a:r>
              <a:rPr lang="de-DE" dirty="0"/>
              <a:t>Schäfte    1-8: Grundkette PES</a:t>
            </a:r>
          </a:p>
          <a:p>
            <a:r>
              <a:rPr lang="de-DE" dirty="0"/>
              <a:t>Schäfte  9-10: Fangleiste</a:t>
            </a:r>
          </a:p>
          <a:p>
            <a:r>
              <a:rPr lang="de-DE" dirty="0"/>
              <a:t>Schäfte  11-14: Sensorik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C9F8C7-8344-4692-ADEB-E42555D4C0BF}"/>
              </a:ext>
            </a:extLst>
          </p:cNvPr>
          <p:cNvSpPr txBox="1"/>
          <p:nvPr/>
        </p:nvSpPr>
        <p:spPr>
          <a:xfrm>
            <a:off x="5193594" y="4197384"/>
            <a:ext cx="2565126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Gewebeparameter:</a:t>
            </a:r>
          </a:p>
          <a:p>
            <a:endParaRPr lang="de-DE" dirty="0"/>
          </a:p>
          <a:p>
            <a:r>
              <a:rPr lang="de-DE" dirty="0"/>
              <a:t>Gewebebreite: 900 mm</a:t>
            </a:r>
          </a:p>
          <a:p>
            <a:r>
              <a:rPr lang="de-DE" dirty="0"/>
              <a:t>Material:  PES 1100 </a:t>
            </a:r>
            <a:r>
              <a:rPr lang="de-DE" dirty="0" err="1"/>
              <a:t>dtex</a:t>
            </a:r>
            <a:endParaRPr lang="de-DE" dirty="0"/>
          </a:p>
          <a:p>
            <a:r>
              <a:rPr lang="de-DE" dirty="0"/>
              <a:t>Bindung: Panama</a:t>
            </a:r>
          </a:p>
          <a:p>
            <a:r>
              <a:rPr lang="de-DE" dirty="0"/>
              <a:t>Kettdichte: 12 </a:t>
            </a:r>
            <a:r>
              <a:rPr lang="de-DE" dirty="0" err="1"/>
              <a:t>Fd</a:t>
            </a:r>
            <a:r>
              <a:rPr lang="de-DE" dirty="0"/>
              <a:t> / cm</a:t>
            </a:r>
          </a:p>
          <a:p>
            <a:r>
              <a:rPr lang="de-DE" dirty="0"/>
              <a:t>Schussdichte: 12 </a:t>
            </a:r>
            <a:r>
              <a:rPr lang="de-DE" dirty="0" err="1"/>
              <a:t>Fd</a:t>
            </a:r>
            <a:r>
              <a:rPr lang="de-DE" dirty="0"/>
              <a:t> / cm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BCDD085-B006-4B0D-832A-105235FDDA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4" t="67942"/>
          <a:stretch/>
        </p:blipFill>
        <p:spPr>
          <a:xfrm>
            <a:off x="5208144" y="1612549"/>
            <a:ext cx="2514190" cy="237988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DAE0533-D4DC-4D80-85DE-689FDC2DCB7B}"/>
              </a:ext>
            </a:extLst>
          </p:cNvPr>
          <p:cNvSpPr txBox="1"/>
          <p:nvPr/>
        </p:nvSpPr>
        <p:spPr>
          <a:xfrm>
            <a:off x="8229600" y="4201147"/>
            <a:ext cx="3087689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Ziele: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Präzise Einbindung der Sensorfäden / Trassierung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Reproduzierbarkeit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Leitende und nicht leitende Kreuzungspunkte  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5FC3EB8-FB56-4D1D-9192-D8D438C9F8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4" t="31567" r="27268" b="33034"/>
          <a:stretch/>
        </p:blipFill>
        <p:spPr>
          <a:xfrm rot="16200000">
            <a:off x="8499205" y="1570977"/>
            <a:ext cx="2374876" cy="2468034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0B3A1788-22D6-4259-9E49-9121DF0D916F}"/>
              </a:ext>
            </a:extLst>
          </p:cNvPr>
          <p:cNvSpPr/>
          <p:nvPr/>
        </p:nvSpPr>
        <p:spPr>
          <a:xfrm>
            <a:off x="715617" y="1240403"/>
            <a:ext cx="10601672" cy="479439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AB5C15E-A37A-4659-B505-B50EBE0A3814}"/>
              </a:ext>
            </a:extLst>
          </p:cNvPr>
          <p:cNvCxnSpPr>
            <a:cxnSpLocks/>
          </p:cNvCxnSpPr>
          <p:nvPr/>
        </p:nvCxnSpPr>
        <p:spPr>
          <a:xfrm>
            <a:off x="4937760" y="1240403"/>
            <a:ext cx="0" cy="4794407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3D75A51-16EA-495B-A32A-392FCC6E2948}"/>
              </a:ext>
            </a:extLst>
          </p:cNvPr>
          <p:cNvCxnSpPr>
            <a:cxnSpLocks/>
          </p:cNvCxnSpPr>
          <p:nvPr/>
        </p:nvCxnSpPr>
        <p:spPr>
          <a:xfrm>
            <a:off x="8055997" y="1240394"/>
            <a:ext cx="0" cy="4794407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hteck 289">
            <a:extLst>
              <a:ext uri="{FF2B5EF4-FFF2-40B4-BE49-F238E27FC236}">
                <a16:creationId xmlns:a16="http://schemas.microsoft.com/office/drawing/2014/main" id="{A3A239FA-3A7B-4D07-8C7E-1B69793C80EA}"/>
              </a:ext>
            </a:extLst>
          </p:cNvPr>
          <p:cNvSpPr/>
          <p:nvPr/>
        </p:nvSpPr>
        <p:spPr>
          <a:xfrm>
            <a:off x="1345294" y="1264920"/>
            <a:ext cx="3861926" cy="4758126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Webprozess</a:t>
            </a:r>
            <a:endParaRPr lang="de-DE" sz="2000" dirty="0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3D9BD64-B3E3-462B-90B9-BA27D5B338F0}"/>
              </a:ext>
            </a:extLst>
          </p:cNvPr>
          <p:cNvGrpSpPr/>
          <p:nvPr/>
        </p:nvGrpSpPr>
        <p:grpSpPr>
          <a:xfrm>
            <a:off x="1817151" y="1687045"/>
            <a:ext cx="3286586" cy="3909981"/>
            <a:chOff x="1876429" y="1386927"/>
            <a:chExt cx="3286586" cy="390998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978C50-D413-4D5D-86EA-A97BAE772EFA}"/>
                </a:ext>
              </a:extLst>
            </p:cNvPr>
            <p:cNvSpPr/>
            <p:nvPr/>
          </p:nvSpPr>
          <p:spPr>
            <a:xfrm>
              <a:off x="1876429" y="2002038"/>
              <a:ext cx="3283854" cy="29957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356BBDF2-7BB1-4B6A-8EAA-99ECBBFA6FC7}"/>
                </a:ext>
              </a:extLst>
            </p:cNvPr>
            <p:cNvCxnSpPr>
              <a:cxnSpLocks/>
            </p:cNvCxnSpPr>
            <p:nvPr/>
          </p:nvCxnSpPr>
          <p:spPr>
            <a:xfrm>
              <a:off x="2224975" y="2002038"/>
              <a:ext cx="0" cy="3000307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DE087CE5-8E4E-4832-A48D-70C24B5B3D28}"/>
                </a:ext>
              </a:extLst>
            </p:cNvPr>
            <p:cNvCxnSpPr>
              <a:cxnSpLocks/>
            </p:cNvCxnSpPr>
            <p:nvPr/>
          </p:nvCxnSpPr>
          <p:spPr>
            <a:xfrm>
              <a:off x="3066918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85C66D9F-7AED-498A-9BD0-75230B182A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454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5E702FD-99F6-468A-AFF7-6A15D1EF065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15" y="2862968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C5FF7A15-B3A7-4757-B009-CB9A1843D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8914" y="1800390"/>
              <a:ext cx="464110" cy="4330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17B1FFC-4E83-4506-94C0-A7D5306E9EB6}"/>
                </a:ext>
              </a:extLst>
            </p:cNvPr>
            <p:cNvSpPr txBox="1"/>
            <p:nvPr/>
          </p:nvSpPr>
          <p:spPr>
            <a:xfrm>
              <a:off x="2358155" y="1622484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>
                  <a:solidFill>
                    <a:schemeClr val="accent3"/>
                  </a:solidFill>
                </a:rPr>
                <a:t>Trassierungen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AA6FE63-77B4-41C9-9F3D-993413CB8ACC}"/>
                </a:ext>
              </a:extLst>
            </p:cNvPr>
            <p:cNvSpPr txBox="1"/>
            <p:nvPr/>
          </p:nvSpPr>
          <p:spPr>
            <a:xfrm>
              <a:off x="3754339" y="1605962"/>
              <a:ext cx="6591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>
                  <a:solidFill>
                    <a:srgbClr val="539DC5"/>
                  </a:solidFill>
                </a:rPr>
                <a:t>Sensoren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54D40EC7-3529-436D-AE37-534E5CB8B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7021" y="1782701"/>
              <a:ext cx="11465" cy="109223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6B746F1-2183-4075-BDF1-E543511AAD23}"/>
                </a:ext>
              </a:extLst>
            </p:cNvPr>
            <p:cNvCxnSpPr>
              <a:cxnSpLocks/>
            </p:cNvCxnSpPr>
            <p:nvPr/>
          </p:nvCxnSpPr>
          <p:spPr>
            <a:xfrm>
              <a:off x="2643187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5599FFCE-F7BF-4A93-A593-D1791C23A750}"/>
                </a:ext>
              </a:extLst>
            </p:cNvPr>
            <p:cNvCxnSpPr>
              <a:cxnSpLocks/>
            </p:cNvCxnSpPr>
            <p:nvPr/>
          </p:nvCxnSpPr>
          <p:spPr>
            <a:xfrm>
              <a:off x="3498619" y="2002038"/>
              <a:ext cx="17312" cy="300003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066765A-891C-4562-A6E0-CED1893A7AB9}"/>
                </a:ext>
              </a:extLst>
            </p:cNvPr>
            <p:cNvCxnSpPr>
              <a:cxnSpLocks/>
            </p:cNvCxnSpPr>
            <p:nvPr/>
          </p:nvCxnSpPr>
          <p:spPr>
            <a:xfrm>
              <a:off x="4357945" y="2002038"/>
              <a:ext cx="0" cy="300003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C8293A3-9C53-4360-B078-B0BEFD945E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4864" y="4557973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B49217D0-D9D2-423F-BECC-8D0A109074AA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15" y="3710908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AD8EEF7-DD36-40FF-A50E-6F5F1E491A50}"/>
                </a:ext>
              </a:extLst>
            </p:cNvPr>
            <p:cNvSpPr txBox="1"/>
            <p:nvPr/>
          </p:nvSpPr>
          <p:spPr>
            <a:xfrm>
              <a:off x="1891271" y="4955276"/>
              <a:ext cx="306681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>
                  <a:solidFill>
                    <a:srgbClr val="FF0000"/>
                  </a:solidFill>
                </a:rPr>
                <a:t>+      +      </a:t>
              </a:r>
              <a:r>
                <a:rPr lang="de-DE" dirty="0">
                  <a:solidFill>
                    <a:srgbClr val="0070C0"/>
                  </a:solidFill>
                </a:rPr>
                <a:t>-</a:t>
              </a:r>
              <a:r>
                <a:rPr lang="de-DE" dirty="0">
                  <a:solidFill>
                    <a:srgbClr val="FF0000"/>
                  </a:solidFill>
                </a:rPr>
                <a:t>      +       </a:t>
              </a:r>
              <a:r>
                <a:rPr lang="de-DE" dirty="0">
                  <a:solidFill>
                    <a:srgbClr val="0070C0"/>
                  </a:solidFill>
                </a:rPr>
                <a:t>-</a:t>
              </a:r>
              <a:r>
                <a:rPr lang="de-DE" dirty="0">
                  <a:solidFill>
                    <a:srgbClr val="FF0000"/>
                  </a:solidFill>
                </a:rPr>
                <a:t>      </a:t>
              </a:r>
              <a:r>
                <a:rPr lang="de-DE" dirty="0">
                  <a:solidFill>
                    <a:srgbClr val="0070C0"/>
                  </a:solidFill>
                </a:rPr>
                <a:t> -      </a:t>
              </a:r>
              <a:r>
                <a:rPr lang="de-DE" dirty="0">
                  <a:solidFill>
                    <a:srgbClr val="FF0000"/>
                  </a:solidFill>
                </a:rPr>
                <a:t>+</a:t>
              </a:r>
              <a:endParaRPr lang="de-DE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C98F0FE-3477-420B-8EA9-803E6C9A04EE}"/>
                </a:ext>
              </a:extLst>
            </p:cNvPr>
            <p:cNvSpPr txBox="1"/>
            <p:nvPr/>
          </p:nvSpPr>
          <p:spPr>
            <a:xfrm>
              <a:off x="4616931" y="1687045"/>
              <a:ext cx="27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>
                  <a:solidFill>
                    <a:schemeClr val="accent1"/>
                  </a:solidFill>
                </a:rPr>
                <a:t>-      </a:t>
              </a:r>
              <a:endParaRPr lang="de-DE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10DF309-ECC2-406E-A9CF-5A51854316F5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>
              <a:off x="4755431" y="2002038"/>
              <a:ext cx="17474" cy="299661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ussdiagramm: Zusammenführung 30">
              <a:extLst>
                <a:ext uri="{FF2B5EF4-FFF2-40B4-BE49-F238E27FC236}">
                  <a16:creationId xmlns:a16="http://schemas.microsoft.com/office/drawing/2014/main" id="{D6B34E66-BD58-46A1-84AE-159B1790ADA1}"/>
                </a:ext>
              </a:extLst>
            </p:cNvPr>
            <p:cNvSpPr/>
            <p:nvPr/>
          </p:nvSpPr>
          <p:spPr>
            <a:xfrm>
              <a:off x="1908689" y="1461629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039C092-0A77-4661-B9C5-36943F9B3E11}"/>
                </a:ext>
              </a:extLst>
            </p:cNvPr>
            <p:cNvSpPr txBox="1"/>
            <p:nvPr/>
          </p:nvSpPr>
          <p:spPr>
            <a:xfrm>
              <a:off x="1987450" y="1386927"/>
              <a:ext cx="17892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Kontaktpunkt Trassierung-Sensor</a:t>
              </a:r>
            </a:p>
          </p:txBody>
        </p:sp>
        <p:sp>
          <p:nvSpPr>
            <p:cNvPr id="33" name="Flussdiagramm: Zusammenführung 32">
              <a:extLst>
                <a:ext uri="{FF2B5EF4-FFF2-40B4-BE49-F238E27FC236}">
                  <a16:creationId xmlns:a16="http://schemas.microsoft.com/office/drawing/2014/main" id="{6C75B3BD-EF35-4239-8622-F6C59A063D3F}"/>
                </a:ext>
              </a:extLst>
            </p:cNvPr>
            <p:cNvSpPr/>
            <p:nvPr/>
          </p:nvSpPr>
          <p:spPr>
            <a:xfrm>
              <a:off x="4319876" y="4522884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Zusammenführung 33">
              <a:extLst>
                <a:ext uri="{FF2B5EF4-FFF2-40B4-BE49-F238E27FC236}">
                  <a16:creationId xmlns:a16="http://schemas.microsoft.com/office/drawing/2014/main" id="{B06375E6-1041-4808-8F7A-501FECCBEEC9}"/>
                </a:ext>
              </a:extLst>
            </p:cNvPr>
            <p:cNvSpPr/>
            <p:nvPr/>
          </p:nvSpPr>
          <p:spPr>
            <a:xfrm>
              <a:off x="3474700" y="4523064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93537D95-3F08-4A2A-A108-952078984E84}"/>
                </a:ext>
              </a:extLst>
            </p:cNvPr>
            <p:cNvSpPr/>
            <p:nvPr/>
          </p:nvSpPr>
          <p:spPr>
            <a:xfrm>
              <a:off x="4672199" y="2002038"/>
              <a:ext cx="166464" cy="299744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39C8125-56F3-4FF7-AF2C-8D9E2AF900B9}"/>
                </a:ext>
              </a:extLst>
            </p:cNvPr>
            <p:cNvSpPr/>
            <p:nvPr/>
          </p:nvSpPr>
          <p:spPr>
            <a:xfrm rot="5400000">
              <a:off x="3854690" y="4045335"/>
              <a:ext cx="144215" cy="101783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lussdiagramm: Zusammenführung 36">
              <a:extLst>
                <a:ext uri="{FF2B5EF4-FFF2-40B4-BE49-F238E27FC236}">
                  <a16:creationId xmlns:a16="http://schemas.microsoft.com/office/drawing/2014/main" id="{DC477FAD-4D93-4D8E-B6A2-70C9E1B8839B}"/>
                </a:ext>
              </a:extLst>
            </p:cNvPr>
            <p:cNvSpPr/>
            <p:nvPr/>
          </p:nvSpPr>
          <p:spPr>
            <a:xfrm>
              <a:off x="3897154" y="3693225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lussdiagramm: Zusammenführung 37">
              <a:extLst>
                <a:ext uri="{FF2B5EF4-FFF2-40B4-BE49-F238E27FC236}">
                  <a16:creationId xmlns:a16="http://schemas.microsoft.com/office/drawing/2014/main" id="{30398D45-BCBF-4551-94A3-0A5013175016}"/>
                </a:ext>
              </a:extLst>
            </p:cNvPr>
            <p:cNvSpPr/>
            <p:nvPr/>
          </p:nvSpPr>
          <p:spPr>
            <a:xfrm>
              <a:off x="2604071" y="3683879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lussdiagramm: Zusammenführung 39">
              <a:extLst>
                <a:ext uri="{FF2B5EF4-FFF2-40B4-BE49-F238E27FC236}">
                  <a16:creationId xmlns:a16="http://schemas.microsoft.com/office/drawing/2014/main" id="{F46A4D50-AEC2-418A-80EF-536813D21966}"/>
                </a:ext>
              </a:extLst>
            </p:cNvPr>
            <p:cNvSpPr/>
            <p:nvPr/>
          </p:nvSpPr>
          <p:spPr>
            <a:xfrm>
              <a:off x="3037550" y="2836717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lussdiagramm: Zusammenführung 40">
              <a:extLst>
                <a:ext uri="{FF2B5EF4-FFF2-40B4-BE49-F238E27FC236}">
                  <a16:creationId xmlns:a16="http://schemas.microsoft.com/office/drawing/2014/main" id="{85631B30-B51D-46F6-9077-B782535395BE}"/>
                </a:ext>
              </a:extLst>
            </p:cNvPr>
            <p:cNvSpPr/>
            <p:nvPr/>
          </p:nvSpPr>
          <p:spPr>
            <a:xfrm>
              <a:off x="2192374" y="2836897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48AFB9F-6AF2-4D64-9896-97948CF667C8}"/>
                </a:ext>
              </a:extLst>
            </p:cNvPr>
            <p:cNvSpPr/>
            <p:nvPr/>
          </p:nvSpPr>
          <p:spPr>
            <a:xfrm rot="5400000">
              <a:off x="3219134" y="2986763"/>
              <a:ext cx="128135" cy="145005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3E01A9F-D7FA-4EDD-9372-F6E6D74FC961}"/>
                </a:ext>
              </a:extLst>
            </p:cNvPr>
            <p:cNvSpPr/>
            <p:nvPr/>
          </p:nvSpPr>
          <p:spPr>
            <a:xfrm rot="5400000">
              <a:off x="2567601" y="2359169"/>
              <a:ext cx="144215" cy="101783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5" name="Textfeld 54">
            <a:extLst>
              <a:ext uri="{FF2B5EF4-FFF2-40B4-BE49-F238E27FC236}">
                <a16:creationId xmlns:a16="http://schemas.microsoft.com/office/drawing/2014/main" id="{81DD9D8F-4E83-4BBD-88CE-E30E6CA5F5B2}"/>
              </a:ext>
            </a:extLst>
          </p:cNvPr>
          <p:cNvSpPr txBox="1"/>
          <p:nvPr/>
        </p:nvSpPr>
        <p:spPr>
          <a:xfrm>
            <a:off x="1506478" y="1378563"/>
            <a:ext cx="208629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Webkonzept 1: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2E33ABA-B0EE-4E59-B75A-E7BF750D42DF}"/>
              </a:ext>
            </a:extLst>
          </p:cNvPr>
          <p:cNvGrpSpPr/>
          <p:nvPr/>
        </p:nvGrpSpPr>
        <p:grpSpPr>
          <a:xfrm>
            <a:off x="5206055" y="1035570"/>
            <a:ext cx="3831453" cy="4987476"/>
            <a:chOff x="4264765" y="1035570"/>
            <a:chExt cx="3831453" cy="4987476"/>
          </a:xfrm>
        </p:grpSpPr>
        <p:grpSp>
          <p:nvGrpSpPr>
            <p:cNvPr id="225" name="Gruppieren 224">
              <a:extLst>
                <a:ext uri="{FF2B5EF4-FFF2-40B4-BE49-F238E27FC236}">
                  <a16:creationId xmlns:a16="http://schemas.microsoft.com/office/drawing/2014/main" id="{30B68647-A35A-4AA3-86EE-E845A39CC807}"/>
                </a:ext>
              </a:extLst>
            </p:cNvPr>
            <p:cNvGrpSpPr/>
            <p:nvPr/>
          </p:nvGrpSpPr>
          <p:grpSpPr>
            <a:xfrm>
              <a:off x="4502149" y="1035570"/>
              <a:ext cx="3594069" cy="4561456"/>
              <a:chOff x="5962549" y="1030124"/>
              <a:chExt cx="3594069" cy="4561456"/>
            </a:xfrm>
          </p:grpSpPr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B3A328BD-393F-44DB-9865-8D04D1F408A7}"/>
                  </a:ext>
                </a:extLst>
              </p:cNvPr>
              <p:cNvSpPr/>
              <p:nvPr/>
            </p:nvSpPr>
            <p:spPr>
              <a:xfrm>
                <a:off x="5986566" y="2293314"/>
                <a:ext cx="3269012" cy="30181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9" name="Gerader Verbinder 188">
                <a:extLst>
                  <a:ext uri="{FF2B5EF4-FFF2-40B4-BE49-F238E27FC236}">
                    <a16:creationId xmlns:a16="http://schemas.microsoft.com/office/drawing/2014/main" id="{8C1FBDC4-7AB8-453D-A8FC-ABE72D0BB6A4}"/>
                  </a:ext>
                </a:extLst>
              </p:cNvPr>
              <p:cNvCxnSpPr/>
              <p:nvPr/>
            </p:nvCxnSpPr>
            <p:spPr>
              <a:xfrm>
                <a:off x="6320270" y="1059253"/>
                <a:ext cx="0" cy="4252511"/>
              </a:xfrm>
              <a:prstGeom prst="lin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>
                <a:extLst>
                  <a:ext uri="{FF2B5EF4-FFF2-40B4-BE49-F238E27FC236}">
                    <a16:creationId xmlns:a16="http://schemas.microsoft.com/office/drawing/2014/main" id="{48A9DAD7-53CC-43C3-9AEC-2D7692E7BEED}"/>
                  </a:ext>
                </a:extLst>
              </p:cNvPr>
              <p:cNvCxnSpPr/>
              <p:nvPr/>
            </p:nvCxnSpPr>
            <p:spPr>
              <a:xfrm>
                <a:off x="7162213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Gerader Verbinder 190">
                <a:extLst>
                  <a:ext uri="{FF2B5EF4-FFF2-40B4-BE49-F238E27FC236}">
                    <a16:creationId xmlns:a16="http://schemas.microsoft.com/office/drawing/2014/main" id="{C62E7894-E185-4CAC-BC20-B1A17C91C1C0}"/>
                  </a:ext>
                </a:extLst>
              </p:cNvPr>
              <p:cNvCxnSpPr/>
              <p:nvPr/>
            </p:nvCxnSpPr>
            <p:spPr>
              <a:xfrm>
                <a:off x="8013749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Gerader Verbinder 192">
                <a:extLst>
                  <a:ext uri="{FF2B5EF4-FFF2-40B4-BE49-F238E27FC236}">
                    <a16:creationId xmlns:a16="http://schemas.microsoft.com/office/drawing/2014/main" id="{C7AAF155-D53E-46DF-9D57-9D9B13F19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4442809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Gerader Verbinder 193">
                <a:extLst>
                  <a:ext uri="{FF2B5EF4-FFF2-40B4-BE49-F238E27FC236}">
                    <a16:creationId xmlns:a16="http://schemas.microsoft.com/office/drawing/2014/main" id="{563FE8D7-E581-4B7C-89F0-EF3D52E14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3600177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r Verbinder 194">
                <a:extLst>
                  <a:ext uri="{FF2B5EF4-FFF2-40B4-BE49-F238E27FC236}">
                    <a16:creationId xmlns:a16="http://schemas.microsoft.com/office/drawing/2014/main" id="{60CE5E99-F983-4325-BDB9-6096CDBCF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3176651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Gerader Verbinder 200">
                <a:extLst>
                  <a:ext uri="{FF2B5EF4-FFF2-40B4-BE49-F238E27FC236}">
                    <a16:creationId xmlns:a16="http://schemas.microsoft.com/office/drawing/2014/main" id="{98064189-7375-4E54-A504-17D0B45EC615}"/>
                  </a:ext>
                </a:extLst>
              </p:cNvPr>
              <p:cNvCxnSpPr/>
              <p:nvPr/>
            </p:nvCxnSpPr>
            <p:spPr>
              <a:xfrm>
                <a:off x="6738482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r Verbinder 201">
                <a:extLst>
                  <a:ext uri="{FF2B5EF4-FFF2-40B4-BE49-F238E27FC236}">
                    <a16:creationId xmlns:a16="http://schemas.microsoft.com/office/drawing/2014/main" id="{AABD7776-270B-4ABB-A37D-F84AF47EDF74}"/>
                  </a:ext>
                </a:extLst>
              </p:cNvPr>
              <p:cNvCxnSpPr/>
              <p:nvPr/>
            </p:nvCxnSpPr>
            <p:spPr>
              <a:xfrm>
                <a:off x="7599720" y="1063667"/>
                <a:ext cx="0" cy="425251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>
                <a:extLst>
                  <a:ext uri="{FF2B5EF4-FFF2-40B4-BE49-F238E27FC236}">
                    <a16:creationId xmlns:a16="http://schemas.microsoft.com/office/drawing/2014/main" id="{4837A925-0E3E-4574-8052-C1333CAB60F2}"/>
                  </a:ext>
                </a:extLst>
              </p:cNvPr>
              <p:cNvCxnSpPr/>
              <p:nvPr/>
            </p:nvCxnSpPr>
            <p:spPr>
              <a:xfrm>
                <a:off x="8453240" y="1058984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>
                <a:extLst>
                  <a:ext uri="{FF2B5EF4-FFF2-40B4-BE49-F238E27FC236}">
                    <a16:creationId xmlns:a16="http://schemas.microsoft.com/office/drawing/2014/main" id="{7917E463-92E4-4D65-BBB5-A269CD181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013" y="4871656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>
                <a:extLst>
                  <a:ext uri="{FF2B5EF4-FFF2-40B4-BE49-F238E27FC236}">
                    <a16:creationId xmlns:a16="http://schemas.microsoft.com/office/drawing/2014/main" id="{A8F168FA-174B-4678-9E34-CA721D1B7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4024591"/>
                <a:ext cx="32760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>
                <a:extLst>
                  <a:ext uri="{FF2B5EF4-FFF2-40B4-BE49-F238E27FC236}">
                    <a16:creationId xmlns:a16="http://schemas.microsoft.com/office/drawing/2014/main" id="{A123BAD6-0725-47A1-BB19-AA231B8FC1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9441" y="2751196"/>
                <a:ext cx="32760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r Verbinder 207">
                <a:extLst>
                  <a:ext uri="{FF2B5EF4-FFF2-40B4-BE49-F238E27FC236}">
                    <a16:creationId xmlns:a16="http://schemas.microsoft.com/office/drawing/2014/main" id="{9DE5D025-091E-400A-8509-7C949296138A}"/>
                  </a:ext>
                </a:extLst>
              </p:cNvPr>
              <p:cNvCxnSpPr/>
              <p:nvPr/>
            </p:nvCxnSpPr>
            <p:spPr>
              <a:xfrm>
                <a:off x="8868200" y="1059822"/>
                <a:ext cx="0" cy="425251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Flussdiagramm: Zusammenführung 208">
                <a:extLst>
                  <a:ext uri="{FF2B5EF4-FFF2-40B4-BE49-F238E27FC236}">
                    <a16:creationId xmlns:a16="http://schemas.microsoft.com/office/drawing/2014/main" id="{B7769C22-3CBE-4906-8DBC-DD864DD6F0DF}"/>
                  </a:ext>
                </a:extLst>
              </p:cNvPr>
              <p:cNvSpPr/>
              <p:nvPr/>
            </p:nvSpPr>
            <p:spPr>
              <a:xfrm>
                <a:off x="8843074" y="4850340"/>
                <a:ext cx="60325" cy="49068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0" name="Flussdiagramm: Zusammenführung 209">
                <a:extLst>
                  <a:ext uri="{FF2B5EF4-FFF2-40B4-BE49-F238E27FC236}">
                    <a16:creationId xmlns:a16="http://schemas.microsoft.com/office/drawing/2014/main" id="{35FB6325-3A1F-4F8F-A3F1-944E813232C1}"/>
                  </a:ext>
                </a:extLst>
              </p:cNvPr>
              <p:cNvSpPr/>
              <p:nvPr/>
            </p:nvSpPr>
            <p:spPr>
              <a:xfrm>
                <a:off x="8834616" y="441582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1" name="Flussdiagramm: Zusammenführung 210">
                <a:extLst>
                  <a:ext uri="{FF2B5EF4-FFF2-40B4-BE49-F238E27FC236}">
                    <a16:creationId xmlns:a16="http://schemas.microsoft.com/office/drawing/2014/main" id="{22BA888E-DAB6-454E-A83D-161B844A2EF1}"/>
                  </a:ext>
                </a:extLst>
              </p:cNvPr>
              <p:cNvSpPr/>
              <p:nvPr/>
            </p:nvSpPr>
            <p:spPr>
              <a:xfrm>
                <a:off x="7133486" y="272565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671CA946-CC1F-4B1C-91BB-8726E7F553F0}"/>
                  </a:ext>
                </a:extLst>
              </p:cNvPr>
              <p:cNvSpPr/>
              <p:nvPr/>
            </p:nvSpPr>
            <p:spPr>
              <a:xfrm rot="10800000">
                <a:off x="8795162" y="4353900"/>
                <a:ext cx="144214" cy="604539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Flussdiagramm: Zusammenführung 212">
                <a:extLst>
                  <a:ext uri="{FF2B5EF4-FFF2-40B4-BE49-F238E27FC236}">
                    <a16:creationId xmlns:a16="http://schemas.microsoft.com/office/drawing/2014/main" id="{0B51F129-B975-4E6A-BD9F-447E1C87B541}"/>
                  </a:ext>
                </a:extLst>
              </p:cNvPr>
              <p:cNvSpPr/>
              <p:nvPr/>
            </p:nvSpPr>
            <p:spPr>
              <a:xfrm>
                <a:off x="7982522" y="399253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4" name="Flussdiagramm: Zusammenführung 213">
                <a:extLst>
                  <a:ext uri="{FF2B5EF4-FFF2-40B4-BE49-F238E27FC236}">
                    <a16:creationId xmlns:a16="http://schemas.microsoft.com/office/drawing/2014/main" id="{02900C66-B3CB-4C5D-AD97-E71A2CC1B438}"/>
                  </a:ext>
                </a:extLst>
              </p:cNvPr>
              <p:cNvSpPr/>
              <p:nvPr/>
            </p:nvSpPr>
            <p:spPr>
              <a:xfrm>
                <a:off x="8433316" y="399229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lussdiagramm: Zusammenführung 214">
                <a:extLst>
                  <a:ext uri="{FF2B5EF4-FFF2-40B4-BE49-F238E27FC236}">
                    <a16:creationId xmlns:a16="http://schemas.microsoft.com/office/drawing/2014/main" id="{D46BE69A-21AA-4AFB-A9EA-8AB4D82C991C}"/>
                  </a:ext>
                </a:extLst>
              </p:cNvPr>
              <p:cNvSpPr/>
              <p:nvPr/>
            </p:nvSpPr>
            <p:spPr>
              <a:xfrm>
                <a:off x="7561026" y="356376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6" name="Flussdiagramm: Zusammenführung 215">
                <a:extLst>
                  <a:ext uri="{FF2B5EF4-FFF2-40B4-BE49-F238E27FC236}">
                    <a16:creationId xmlns:a16="http://schemas.microsoft.com/office/drawing/2014/main" id="{F67C87B1-5C4D-43D2-8123-FC979BDF73A9}"/>
                  </a:ext>
                </a:extLst>
              </p:cNvPr>
              <p:cNvSpPr/>
              <p:nvPr/>
            </p:nvSpPr>
            <p:spPr>
              <a:xfrm>
                <a:off x="7565235" y="314046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lussdiagramm: Zusammenführung 216">
                <a:extLst>
                  <a:ext uri="{FF2B5EF4-FFF2-40B4-BE49-F238E27FC236}">
                    <a16:creationId xmlns:a16="http://schemas.microsoft.com/office/drawing/2014/main" id="{6EBBEB23-279E-4E70-B3EA-79F50DF50C3B}"/>
                  </a:ext>
                </a:extLst>
              </p:cNvPr>
              <p:cNvSpPr/>
              <p:nvPr/>
            </p:nvSpPr>
            <p:spPr>
              <a:xfrm>
                <a:off x="6711412" y="272693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8" name="Ellipse 217">
                <a:extLst>
                  <a:ext uri="{FF2B5EF4-FFF2-40B4-BE49-F238E27FC236}">
                    <a16:creationId xmlns:a16="http://schemas.microsoft.com/office/drawing/2014/main" id="{5AB44040-2D81-4900-866C-1DAD8A791A62}"/>
                  </a:ext>
                </a:extLst>
              </p:cNvPr>
              <p:cNvSpPr/>
              <p:nvPr/>
            </p:nvSpPr>
            <p:spPr>
              <a:xfrm rot="5400000">
                <a:off x="8153128" y="3688486"/>
                <a:ext cx="170722" cy="66513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Ellipse 218">
                <a:extLst>
                  <a:ext uri="{FF2B5EF4-FFF2-40B4-BE49-F238E27FC236}">
                    <a16:creationId xmlns:a16="http://schemas.microsoft.com/office/drawing/2014/main" id="{FD1A782C-F36E-4076-9FC6-7302CA022E14}"/>
                  </a:ext>
                </a:extLst>
              </p:cNvPr>
              <p:cNvSpPr/>
              <p:nvPr/>
            </p:nvSpPr>
            <p:spPr>
              <a:xfrm rot="10800000">
                <a:off x="7524874" y="3081317"/>
                <a:ext cx="144214" cy="604539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5536B9C8-24E6-4DA8-99A4-107C793E3DE3}"/>
                  </a:ext>
                </a:extLst>
              </p:cNvPr>
              <p:cNvSpPr/>
              <p:nvPr/>
            </p:nvSpPr>
            <p:spPr>
              <a:xfrm rot="5400000">
                <a:off x="6879306" y="2418502"/>
                <a:ext cx="170722" cy="66513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5321FFE7-C0E6-47B3-97D3-934B33F59FC2}"/>
                  </a:ext>
                </a:extLst>
              </p:cNvPr>
              <p:cNvSpPr txBox="1"/>
              <p:nvPr/>
            </p:nvSpPr>
            <p:spPr>
              <a:xfrm rot="16200000">
                <a:off x="7388912" y="2865795"/>
                <a:ext cx="3993779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 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rgbClr val="FF0000"/>
                    </a:solidFill>
                  </a:rPr>
                  <a:t>	         +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chemeClr val="accent1">
                        <a:lumMod val="50000"/>
                        <a:lumOff val="50000"/>
                      </a:schemeClr>
                    </a:solidFill>
                  </a:rPr>
                  <a:t>               	              </a:t>
                </a: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AA6C3362-6E23-4882-88DA-F47896A48BDA}"/>
                  </a:ext>
                </a:extLst>
              </p:cNvPr>
              <p:cNvSpPr/>
              <p:nvPr/>
            </p:nvSpPr>
            <p:spPr>
              <a:xfrm>
                <a:off x="5962549" y="1030124"/>
                <a:ext cx="3592952" cy="1248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2B7542B6-C047-485B-85C6-2F877674B067}"/>
                  </a:ext>
                </a:extLst>
              </p:cNvPr>
              <p:cNvSpPr txBox="1"/>
              <p:nvPr/>
            </p:nvSpPr>
            <p:spPr>
              <a:xfrm>
                <a:off x="6561505" y="5249948"/>
                <a:ext cx="2804622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 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rgbClr val="FF0000"/>
                    </a:solidFill>
                  </a:rPr>
                  <a:t>	         +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03241533-A204-4083-BC7D-DB85567B616D}"/>
                </a:ext>
              </a:extLst>
            </p:cNvPr>
            <p:cNvGrpSpPr/>
            <p:nvPr/>
          </p:nvGrpSpPr>
          <p:grpSpPr>
            <a:xfrm>
              <a:off x="4264765" y="1264920"/>
              <a:ext cx="3790199" cy="4758126"/>
              <a:chOff x="4264765" y="1264920"/>
              <a:chExt cx="3790199" cy="4758126"/>
            </a:xfrm>
          </p:grpSpPr>
          <p:sp>
            <p:nvSpPr>
              <p:cNvPr id="226" name="Textfeld 225">
                <a:extLst>
                  <a:ext uri="{FF2B5EF4-FFF2-40B4-BE49-F238E27FC236}">
                    <a16:creationId xmlns:a16="http://schemas.microsoft.com/office/drawing/2014/main" id="{C8AAE682-6840-4E74-9B9C-15DF1CBA2864}"/>
                  </a:ext>
                </a:extLst>
              </p:cNvPr>
              <p:cNvSpPr txBox="1"/>
              <p:nvPr/>
            </p:nvSpPr>
            <p:spPr>
              <a:xfrm>
                <a:off x="4541539" y="1385762"/>
                <a:ext cx="2086292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Webkonzept 2:</a:t>
                </a:r>
              </a:p>
            </p:txBody>
          </p:sp>
          <p:cxnSp>
            <p:nvCxnSpPr>
              <p:cNvPr id="228" name="Gerade Verbindung mit Pfeil 227">
                <a:extLst>
                  <a:ext uri="{FF2B5EF4-FFF2-40B4-BE49-F238E27FC236}">
                    <a16:creationId xmlns:a16="http://schemas.microsoft.com/office/drawing/2014/main" id="{6097D78A-527F-4F64-BDCE-029AD788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26630" y="2135579"/>
                <a:ext cx="464110" cy="626227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CE5781E8-16F8-49EC-8AB8-61BAE5DE76AF}"/>
                  </a:ext>
                </a:extLst>
              </p:cNvPr>
              <p:cNvSpPr txBox="1"/>
              <p:nvPr/>
            </p:nvSpPr>
            <p:spPr>
              <a:xfrm>
                <a:off x="4855871" y="1957673"/>
                <a:ext cx="9156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b="1" dirty="0">
                    <a:solidFill>
                      <a:schemeClr val="accent3"/>
                    </a:solidFill>
                  </a:rPr>
                  <a:t>Trassierungen</a:t>
                </a:r>
              </a:p>
            </p:txBody>
          </p:sp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74186B26-F09D-400F-B431-F9855745385C}"/>
                  </a:ext>
                </a:extLst>
              </p:cNvPr>
              <p:cNvSpPr txBox="1"/>
              <p:nvPr/>
            </p:nvSpPr>
            <p:spPr>
              <a:xfrm>
                <a:off x="6397195" y="1941151"/>
                <a:ext cx="65915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b="1" dirty="0">
                    <a:solidFill>
                      <a:srgbClr val="539DC5"/>
                    </a:solidFill>
                  </a:rPr>
                  <a:t>Sensoren</a:t>
                </a:r>
              </a:p>
            </p:txBody>
          </p:sp>
          <p:cxnSp>
            <p:nvCxnSpPr>
              <p:cNvPr id="231" name="Gerade Verbindung mit Pfeil 230">
                <a:extLst>
                  <a:ext uri="{FF2B5EF4-FFF2-40B4-BE49-F238E27FC236}">
                    <a16:creationId xmlns:a16="http://schemas.microsoft.com/office/drawing/2014/main" id="{C181E5AD-64D5-462E-A3CB-2C16D6F11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349" y="2117892"/>
                <a:ext cx="196530" cy="415616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Textfeld 231">
                <a:extLst>
                  <a:ext uri="{FF2B5EF4-FFF2-40B4-BE49-F238E27FC236}">
                    <a16:creationId xmlns:a16="http://schemas.microsoft.com/office/drawing/2014/main" id="{9147E001-A7F5-4B7B-8035-93854872C8C9}"/>
                  </a:ext>
                </a:extLst>
              </p:cNvPr>
              <p:cNvSpPr txBox="1"/>
              <p:nvPr/>
            </p:nvSpPr>
            <p:spPr>
              <a:xfrm>
                <a:off x="4904266" y="1722116"/>
                <a:ext cx="17892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Kontaktpunkt Trassierung-Sensor</a:t>
                </a:r>
              </a:p>
            </p:txBody>
          </p:sp>
          <p:sp>
            <p:nvSpPr>
              <p:cNvPr id="233" name="Flussdiagramm: Zusammenführung 232">
                <a:extLst>
                  <a:ext uri="{FF2B5EF4-FFF2-40B4-BE49-F238E27FC236}">
                    <a16:creationId xmlns:a16="http://schemas.microsoft.com/office/drawing/2014/main" id="{C82DBD03-9138-4CFC-BF28-C6769C57B628}"/>
                  </a:ext>
                </a:extLst>
              </p:cNvPr>
              <p:cNvSpPr/>
              <p:nvPr/>
            </p:nvSpPr>
            <p:spPr>
              <a:xfrm>
                <a:off x="4839361" y="180285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2928FA4-BD46-4506-9124-CF7061555720}"/>
                  </a:ext>
                </a:extLst>
              </p:cNvPr>
              <p:cNvSpPr/>
              <p:nvPr/>
            </p:nvSpPr>
            <p:spPr>
              <a:xfrm>
                <a:off x="4264765" y="1264920"/>
                <a:ext cx="3790199" cy="4758126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B95B7E1A-455D-4099-A529-0582CB0F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94" y="3617573"/>
            <a:ext cx="3339100" cy="2986491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6" name="Rechteck 45">
            <a:extLst>
              <a:ext uri="{FF2B5EF4-FFF2-40B4-BE49-F238E27FC236}">
                <a16:creationId xmlns:a16="http://schemas.microsoft.com/office/drawing/2014/main" id="{053A3240-662E-4D26-BAA2-6801104F2ACF}"/>
              </a:ext>
            </a:extLst>
          </p:cNvPr>
          <p:cNvSpPr/>
          <p:nvPr/>
        </p:nvSpPr>
        <p:spPr>
          <a:xfrm>
            <a:off x="1983804" y="2979426"/>
            <a:ext cx="380533" cy="3673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Rechteck 161">
            <a:extLst>
              <a:ext uri="{FF2B5EF4-FFF2-40B4-BE49-F238E27FC236}">
                <a16:creationId xmlns:a16="http://schemas.microsoft.com/office/drawing/2014/main" id="{99E9D73B-4AF2-499F-84D8-9D9819F503A7}"/>
              </a:ext>
            </a:extLst>
          </p:cNvPr>
          <p:cNvSpPr/>
          <p:nvPr/>
        </p:nvSpPr>
        <p:spPr>
          <a:xfrm>
            <a:off x="6460059" y="3849624"/>
            <a:ext cx="380533" cy="3673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DFD44FB-DEFF-4CC6-9E61-BCE7EBEDBC1A}"/>
              </a:ext>
            </a:extLst>
          </p:cNvPr>
          <p:cNvCxnSpPr/>
          <p:nvPr/>
        </p:nvCxnSpPr>
        <p:spPr>
          <a:xfrm>
            <a:off x="1989350" y="3343650"/>
            <a:ext cx="424575" cy="324047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r Verbinder 164">
            <a:extLst>
              <a:ext uri="{FF2B5EF4-FFF2-40B4-BE49-F238E27FC236}">
                <a16:creationId xmlns:a16="http://schemas.microsoft.com/office/drawing/2014/main" id="{CC0D14A9-177E-48C2-92C3-E72C06345389}"/>
              </a:ext>
            </a:extLst>
          </p:cNvPr>
          <p:cNvCxnSpPr>
            <a:cxnSpLocks/>
          </p:cNvCxnSpPr>
          <p:nvPr/>
        </p:nvCxnSpPr>
        <p:spPr>
          <a:xfrm>
            <a:off x="2362944" y="2976630"/>
            <a:ext cx="3442705" cy="61956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fik 53">
            <a:extLst>
              <a:ext uri="{FF2B5EF4-FFF2-40B4-BE49-F238E27FC236}">
                <a16:creationId xmlns:a16="http://schemas.microsoft.com/office/drawing/2014/main" id="{79AEB0C9-B7C2-4497-AE99-BDC5DCB48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59" y="3615053"/>
            <a:ext cx="3458848" cy="2991284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24E11B52-3967-4684-AD5D-AEB9752262B8}"/>
              </a:ext>
            </a:extLst>
          </p:cNvPr>
          <p:cNvCxnSpPr>
            <a:cxnSpLocks/>
          </p:cNvCxnSpPr>
          <p:nvPr/>
        </p:nvCxnSpPr>
        <p:spPr>
          <a:xfrm flipV="1">
            <a:off x="6831670" y="3605623"/>
            <a:ext cx="1241249" cy="24031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r Verbinder 174">
            <a:extLst>
              <a:ext uri="{FF2B5EF4-FFF2-40B4-BE49-F238E27FC236}">
                <a16:creationId xmlns:a16="http://schemas.microsoft.com/office/drawing/2014/main" id="{67970020-7282-44C6-AAA9-4E3A165A4605}"/>
              </a:ext>
            </a:extLst>
          </p:cNvPr>
          <p:cNvCxnSpPr>
            <a:cxnSpLocks/>
          </p:cNvCxnSpPr>
          <p:nvPr/>
        </p:nvCxnSpPr>
        <p:spPr>
          <a:xfrm>
            <a:off x="6838975" y="4210093"/>
            <a:ext cx="1243926" cy="239624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Webprozess – Kontaktierung 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1566EFF-7373-4F36-ADA5-E94AD795D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14" y="1746504"/>
            <a:ext cx="2968602" cy="2567309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2482F96-987C-4944-A504-B8B1B0306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4" y="1746505"/>
            <a:ext cx="2909257" cy="2602039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87AE72-6A85-4A53-8C6D-538E7B1DB8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1" t="39820" r="37732" b="45822"/>
          <a:stretch/>
        </p:blipFill>
        <p:spPr>
          <a:xfrm rot="16200000">
            <a:off x="2938436" y="3055993"/>
            <a:ext cx="2102140" cy="377974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7B58888-60ED-4759-89AA-2B220B73B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8" t="21512" r="29342" b="23374"/>
          <a:stretch/>
        </p:blipFill>
        <p:spPr>
          <a:xfrm rot="16200000">
            <a:off x="8812696" y="3055995"/>
            <a:ext cx="2102138" cy="377974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8107D72-8FC6-4AF9-85D6-F28AE80A9D06}"/>
              </a:ext>
            </a:extLst>
          </p:cNvPr>
          <p:cNvSpPr txBox="1"/>
          <p:nvPr/>
        </p:nvSpPr>
        <p:spPr>
          <a:xfrm>
            <a:off x="513244" y="1399032"/>
            <a:ext cx="427226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Kontakt zwischen Sensor und Trassierung: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01CFF97-B15F-4639-A9C4-FFDAD9A4ECC5}"/>
              </a:ext>
            </a:extLst>
          </p:cNvPr>
          <p:cNvSpPr txBox="1"/>
          <p:nvPr/>
        </p:nvSpPr>
        <p:spPr>
          <a:xfrm>
            <a:off x="6279642" y="1404873"/>
            <a:ext cx="610362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Kein Kontakt zwischen Sensor und Trassierung:</a:t>
            </a:r>
          </a:p>
        </p:txBody>
      </p:sp>
    </p:spTree>
    <p:extLst>
      <p:ext uri="{BB962C8B-B14F-4D97-AF65-F5344CB8AC3E}">
        <p14:creationId xmlns:p14="http://schemas.microsoft.com/office/powerpoint/2010/main" val="443528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Projektdaten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22" name="Gerader Verbinder 121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chemeClr val="tx1"/>
            </a:solidFill>
            <a:prstDash val="solid"/>
          </a:ln>
          <a:effectLst/>
        </p:spPr>
      </p:cxn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622300" y="1484313"/>
            <a:ext cx="10944000" cy="4344987"/>
          </a:xfrm>
        </p:spPr>
        <p:txBody>
          <a:bodyPr/>
          <a:lstStyle/>
          <a:p>
            <a:r>
              <a:rPr lang="de-DE" sz="2000" dirty="0"/>
              <a:t>Förderprogramm:			DLR IGF</a:t>
            </a:r>
          </a:p>
          <a:p>
            <a:r>
              <a:rPr lang="de-DE" sz="2000" dirty="0"/>
              <a:t>Gesamte Laufzeit :			01.12.2022 – 31.08.2025			</a:t>
            </a:r>
            <a:br>
              <a:rPr lang="de-DE" sz="2000" dirty="0"/>
            </a:br>
            <a:r>
              <a:rPr lang="de-DE" sz="2000" dirty="0"/>
              <a:t>		</a:t>
            </a:r>
          </a:p>
          <a:p>
            <a:r>
              <a:rPr lang="de-DE" sz="2000" dirty="0"/>
              <a:t>Fördersumme:	insgesamt:		253.179,45 €</a:t>
            </a:r>
          </a:p>
          <a:p>
            <a:endParaRPr lang="de-DE" sz="2000" dirty="0"/>
          </a:p>
          <a:p>
            <a:r>
              <a:rPr lang="de-DE" sz="2000" dirty="0"/>
              <a:t>Projektleitung:				Univ.-Prof. Dr.-Ing. habil. Dipl.-Wirt. Ing. Chokri Cherif</a:t>
            </a:r>
          </a:p>
          <a:p>
            <a:r>
              <a:rPr lang="de-DE" sz="2000" dirty="0"/>
              <a:t>					</a:t>
            </a:r>
          </a:p>
          <a:p>
            <a:r>
              <a:rPr lang="de-DE" sz="2000" dirty="0"/>
              <a:t>Wissenschaftliche Bearbeitung:	Karl Kopelmann, Phuong Ngoc Ngo, Florian Schmidt, 					Tobias Lang, Anna Happel</a:t>
            </a:r>
          </a:p>
          <a:p>
            <a:r>
              <a:rPr lang="de-DE" sz="2000" dirty="0"/>
              <a:t>Studentische Hilfskräfte:		Anh Le Xuan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6751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Webprozess 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B9026C2-B590-43FD-85A9-C8D01D743F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Einbindung der Sensorfadens / der Trassierung in Schussrichtung: 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6D3E92-E30F-420B-9C1F-D0AC02C7D6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3" t="6018" r="39561" b="5575"/>
          <a:stretch/>
        </p:blipFill>
        <p:spPr>
          <a:xfrm rot="16200000">
            <a:off x="3097885" y="975481"/>
            <a:ext cx="1111813" cy="60629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B25A6C-8B0B-41B2-B1A0-190A957920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3" t="11592" r="43958"/>
          <a:stretch/>
        </p:blipFill>
        <p:spPr>
          <a:xfrm rot="16200000">
            <a:off x="3097885" y="2342196"/>
            <a:ext cx="1111813" cy="60629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D9ABA93-F9FA-414D-B612-07ABE3E877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7" t="41380" r="16847" b="42408"/>
          <a:stretch/>
        </p:blipFill>
        <p:spPr>
          <a:xfrm rot="10800000">
            <a:off x="622301" y="2084351"/>
            <a:ext cx="6062985" cy="111181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39E09A7-ACA7-4434-8E07-436E7DF8C0F3}"/>
              </a:ext>
            </a:extLst>
          </p:cNvPr>
          <p:cNvSpPr/>
          <p:nvPr/>
        </p:nvSpPr>
        <p:spPr>
          <a:xfrm>
            <a:off x="6937691" y="2062286"/>
            <a:ext cx="4517708" cy="11559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3C1E513-357E-44CD-BC55-2BB72609C7CD}"/>
              </a:ext>
            </a:extLst>
          </p:cNvPr>
          <p:cNvSpPr/>
          <p:nvPr/>
        </p:nvSpPr>
        <p:spPr>
          <a:xfrm>
            <a:off x="6937691" y="3429000"/>
            <a:ext cx="4517708" cy="11559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8D68B03-C1D8-44B8-89A9-E6C1319A4035}"/>
              </a:ext>
            </a:extLst>
          </p:cNvPr>
          <p:cNvSpPr/>
          <p:nvPr/>
        </p:nvSpPr>
        <p:spPr>
          <a:xfrm>
            <a:off x="6937691" y="4795714"/>
            <a:ext cx="4517708" cy="11559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6D6D6F5-7DE5-4729-9828-548C0E462B14}"/>
              </a:ext>
            </a:extLst>
          </p:cNvPr>
          <p:cNvSpPr/>
          <p:nvPr/>
        </p:nvSpPr>
        <p:spPr>
          <a:xfrm>
            <a:off x="6974045" y="2096038"/>
            <a:ext cx="4444999" cy="3652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Variante 1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A09BE9E-AF45-428E-A5D6-00A5447597F7}"/>
              </a:ext>
            </a:extLst>
          </p:cNvPr>
          <p:cNvSpPr/>
          <p:nvPr/>
        </p:nvSpPr>
        <p:spPr>
          <a:xfrm>
            <a:off x="6974045" y="3474195"/>
            <a:ext cx="4444999" cy="3652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Variante 2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DC7F15D-78C2-4562-AA3F-B98F0DB731F0}"/>
              </a:ext>
            </a:extLst>
          </p:cNvPr>
          <p:cNvSpPr/>
          <p:nvPr/>
        </p:nvSpPr>
        <p:spPr>
          <a:xfrm>
            <a:off x="6974045" y="4837548"/>
            <a:ext cx="4444999" cy="3652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Variante 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DAD76A0-C14D-4D5A-BA7A-176D2D120E43}"/>
              </a:ext>
            </a:extLst>
          </p:cNvPr>
          <p:cNvSpPr txBox="1"/>
          <p:nvPr/>
        </p:nvSpPr>
        <p:spPr>
          <a:xfrm>
            <a:off x="6974045" y="2503094"/>
            <a:ext cx="4444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Panamabindung</a:t>
            </a:r>
          </a:p>
          <a:p>
            <a:r>
              <a:rPr lang="de-DE" dirty="0"/>
              <a:t>Bewertung:  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75836D-BEEC-4070-8AFD-18DEEF24F3B5}"/>
              </a:ext>
            </a:extLst>
          </p:cNvPr>
          <p:cNvSpPr txBox="1"/>
          <p:nvPr/>
        </p:nvSpPr>
        <p:spPr>
          <a:xfrm>
            <a:off x="6974045" y="3873718"/>
            <a:ext cx="4444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Leinwandbindung</a:t>
            </a:r>
          </a:p>
          <a:p>
            <a:r>
              <a:rPr lang="de-DE" dirty="0"/>
              <a:t>Bewertung:  +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82FD1F3-B2B9-4FC6-91AE-2CF741475040}"/>
              </a:ext>
            </a:extLst>
          </p:cNvPr>
          <p:cNvSpPr txBox="1"/>
          <p:nvPr/>
        </p:nvSpPr>
        <p:spPr>
          <a:xfrm>
            <a:off x="6974044" y="5280508"/>
            <a:ext cx="4444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Längsripsbindung</a:t>
            </a:r>
            <a:endParaRPr lang="de-DE" dirty="0"/>
          </a:p>
          <a:p>
            <a:r>
              <a:rPr lang="de-DE" dirty="0"/>
              <a:t>Bewertung:  -</a:t>
            </a:r>
          </a:p>
        </p:txBody>
      </p:sp>
    </p:spTree>
    <p:extLst>
      <p:ext uri="{BB962C8B-B14F-4D97-AF65-F5344CB8AC3E}">
        <p14:creationId xmlns:p14="http://schemas.microsoft.com/office/powerpoint/2010/main" val="31971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Webprozess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B9026C2-B590-43FD-85A9-C8D01D743FC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Einbindung der Sensorfadens / der Trassierung in Schussrichtung: 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86D3E92-E30F-420B-9C1F-D0AC02C7D6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3" t="6018" r="39561" b="5575"/>
          <a:stretch/>
        </p:blipFill>
        <p:spPr>
          <a:xfrm rot="16200000">
            <a:off x="3097885" y="975481"/>
            <a:ext cx="1111813" cy="606298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B25A6C-8B0B-41B2-B1A0-190A957920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3" t="11592" r="43958"/>
          <a:stretch/>
        </p:blipFill>
        <p:spPr>
          <a:xfrm rot="16200000">
            <a:off x="3097885" y="2342196"/>
            <a:ext cx="1111813" cy="60629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D9ABA93-F9FA-414D-B612-07ABE3E877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7" t="41380" r="16847" b="42408"/>
          <a:stretch/>
        </p:blipFill>
        <p:spPr>
          <a:xfrm rot="10800000">
            <a:off x="622301" y="2084351"/>
            <a:ext cx="6062985" cy="1111814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B39E09A7-ACA7-4434-8E07-436E7DF8C0F3}"/>
              </a:ext>
            </a:extLst>
          </p:cNvPr>
          <p:cNvSpPr/>
          <p:nvPr/>
        </p:nvSpPr>
        <p:spPr>
          <a:xfrm>
            <a:off x="6937691" y="2062286"/>
            <a:ext cx="4517708" cy="11559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3C1E513-357E-44CD-BC55-2BB72609C7CD}"/>
              </a:ext>
            </a:extLst>
          </p:cNvPr>
          <p:cNvSpPr/>
          <p:nvPr/>
        </p:nvSpPr>
        <p:spPr>
          <a:xfrm>
            <a:off x="6937691" y="3429000"/>
            <a:ext cx="4517708" cy="11559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8D68B03-C1D8-44B8-89A9-E6C1319A4035}"/>
              </a:ext>
            </a:extLst>
          </p:cNvPr>
          <p:cNvSpPr/>
          <p:nvPr/>
        </p:nvSpPr>
        <p:spPr>
          <a:xfrm>
            <a:off x="6937691" y="4795714"/>
            <a:ext cx="4517708" cy="115594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6D6D6F5-7DE5-4729-9828-548C0E462B14}"/>
              </a:ext>
            </a:extLst>
          </p:cNvPr>
          <p:cNvSpPr/>
          <p:nvPr/>
        </p:nvSpPr>
        <p:spPr>
          <a:xfrm>
            <a:off x="6974045" y="2096038"/>
            <a:ext cx="4444999" cy="3652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Variante 1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A09BE9E-AF45-428E-A5D6-00A5447597F7}"/>
              </a:ext>
            </a:extLst>
          </p:cNvPr>
          <p:cNvSpPr/>
          <p:nvPr/>
        </p:nvSpPr>
        <p:spPr>
          <a:xfrm>
            <a:off x="6974045" y="3474195"/>
            <a:ext cx="4444999" cy="3652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Variante 2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DC7F15D-78C2-4562-AA3F-B98F0DB731F0}"/>
              </a:ext>
            </a:extLst>
          </p:cNvPr>
          <p:cNvSpPr/>
          <p:nvPr/>
        </p:nvSpPr>
        <p:spPr>
          <a:xfrm>
            <a:off x="6974045" y="4837548"/>
            <a:ext cx="4444999" cy="36522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</a:rPr>
              <a:t>Variante 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DAD76A0-C14D-4D5A-BA7A-176D2D120E43}"/>
              </a:ext>
            </a:extLst>
          </p:cNvPr>
          <p:cNvSpPr txBox="1"/>
          <p:nvPr/>
        </p:nvSpPr>
        <p:spPr>
          <a:xfrm>
            <a:off x="6974045" y="2503094"/>
            <a:ext cx="4444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Panamabindung</a:t>
            </a:r>
          </a:p>
          <a:p>
            <a:r>
              <a:rPr lang="de-DE" dirty="0"/>
              <a:t>Bewertung:  o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475836D-BEEC-4070-8AFD-18DEEF24F3B5}"/>
              </a:ext>
            </a:extLst>
          </p:cNvPr>
          <p:cNvSpPr txBox="1"/>
          <p:nvPr/>
        </p:nvSpPr>
        <p:spPr>
          <a:xfrm>
            <a:off x="6974045" y="3873718"/>
            <a:ext cx="4444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Leinwandbindung</a:t>
            </a:r>
          </a:p>
          <a:p>
            <a:r>
              <a:rPr lang="de-DE" dirty="0"/>
              <a:t>Bewertung:  +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82FD1F3-B2B9-4FC6-91AE-2CF741475040}"/>
              </a:ext>
            </a:extLst>
          </p:cNvPr>
          <p:cNvSpPr txBox="1"/>
          <p:nvPr/>
        </p:nvSpPr>
        <p:spPr>
          <a:xfrm>
            <a:off x="6974044" y="5280508"/>
            <a:ext cx="4444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Längsripsbindung</a:t>
            </a:r>
            <a:endParaRPr lang="de-DE" dirty="0"/>
          </a:p>
          <a:p>
            <a:r>
              <a:rPr lang="de-DE" dirty="0"/>
              <a:t>Bewertung:  -</a:t>
            </a:r>
          </a:p>
        </p:txBody>
      </p:sp>
    </p:spTree>
    <p:extLst>
      <p:ext uri="{BB962C8B-B14F-4D97-AF65-F5344CB8AC3E}">
        <p14:creationId xmlns:p14="http://schemas.microsoft.com/office/powerpoint/2010/main" val="3891062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Beschichtung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5D304BE-73B9-4480-B001-F9DE6656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6"/>
          <a:stretch/>
        </p:blipFill>
        <p:spPr>
          <a:xfrm>
            <a:off x="7012576" y="1219201"/>
            <a:ext cx="4553724" cy="3442004"/>
          </a:xfrm>
          <a:prstGeom prst="rect">
            <a:avLst/>
          </a:prstGeom>
          <a:ln>
            <a:noFill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FF6F7E0-75BA-40A7-97C9-F1786E267A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84" y="1219201"/>
            <a:ext cx="3407114" cy="454281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461D96-0D00-41EC-A136-90EEC7BAF4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0" t="45147" r="11472" b="33605"/>
          <a:stretch/>
        </p:blipFill>
        <p:spPr>
          <a:xfrm>
            <a:off x="622300" y="1234478"/>
            <a:ext cx="2795206" cy="1564705"/>
          </a:xfrm>
          <a:prstGeom prst="rect">
            <a:avLst/>
          </a:prstGeom>
        </p:spPr>
      </p:pic>
      <p:pic>
        <p:nvPicPr>
          <p:cNvPr id="8" name="Inhaltsplatzhalter 5">
            <a:extLst>
              <a:ext uri="{FF2B5EF4-FFF2-40B4-BE49-F238E27FC236}">
                <a16:creationId xmlns:a16="http://schemas.microsoft.com/office/drawing/2014/main" id="{AF5228B6-2068-47AD-99BC-558F8BEF229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8" t="24063" r="13147" b="21519"/>
          <a:stretch/>
        </p:blipFill>
        <p:spPr>
          <a:xfrm>
            <a:off x="622300" y="2908916"/>
            <a:ext cx="2795206" cy="2853103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6F8A8-6ECA-4DB5-85D5-FC96B581BBD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t="32157" r="32470" b="48339"/>
          <a:stretch/>
        </p:blipFill>
        <p:spPr>
          <a:xfrm>
            <a:off x="7012577" y="4816024"/>
            <a:ext cx="4553724" cy="945995"/>
          </a:xfrm>
          <a:prstGeom prst="rect">
            <a:avLst/>
          </a:prstGeom>
        </p:spPr>
      </p:pic>
      <p:sp>
        <p:nvSpPr>
          <p:cNvPr id="10" name="Text Box 17">
            <a:extLst>
              <a:ext uri="{FF2B5EF4-FFF2-40B4-BE49-F238E27FC236}">
                <a16:creationId xmlns:a16="http://schemas.microsoft.com/office/drawing/2014/main" id="{78633367-3DE9-4E09-A036-3D75413EB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037" y="5556177"/>
            <a:ext cx="2735731" cy="16158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05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Sensormäander mit Epoxid-Silberleitkleber</a:t>
            </a:r>
            <a:endParaRPr lang="de-DE" sz="105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ECAE887B-DBF2-4E69-97F5-AF1FDB92A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036" y="2592385"/>
            <a:ext cx="2735731" cy="16158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05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Aushärten des Epoxid-Silberleitklebers</a:t>
            </a:r>
            <a:endParaRPr lang="de-DE" sz="105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10D0DF12-EB89-4E00-BCEE-EFA92AC3C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168" y="5546994"/>
            <a:ext cx="1448691" cy="16158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050" dirty="0" err="1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Linecoater</a:t>
            </a:r>
            <a:r>
              <a:rPr lang="de-DE" sz="105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am ITM</a:t>
            </a:r>
            <a:endParaRPr lang="de-DE" sz="105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62E5D740-3551-4A16-863B-94EF7851D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2918" y="4447852"/>
            <a:ext cx="2735731" cy="16158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050" dirty="0" err="1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Linecoater</a:t>
            </a:r>
            <a:r>
              <a:rPr lang="de-DE" sz="105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am ITM, </a:t>
            </a:r>
            <a:r>
              <a:rPr lang="de-DE" sz="1050" dirty="0" err="1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Aufwickelstrecke</a:t>
            </a:r>
            <a:endParaRPr lang="de-DE" sz="105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403A1599-5CB7-4D8D-BDA0-BCC20B440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2919" y="5546993"/>
            <a:ext cx="2494494" cy="16158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050" dirty="0">
                <a:solidFill>
                  <a:srgbClr val="2034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Fehlerstellen beschichtetes Gewebe</a:t>
            </a:r>
            <a:endParaRPr lang="de-DE" sz="1050" b="0" dirty="0">
              <a:solidFill>
                <a:srgbClr val="2034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57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Kontaktierung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6087BBB-8864-4E28-8D38-CDFA78F3BA3B}"/>
              </a:ext>
            </a:extLst>
          </p:cNvPr>
          <p:cNvGrpSpPr/>
          <p:nvPr/>
        </p:nvGrpSpPr>
        <p:grpSpPr>
          <a:xfrm>
            <a:off x="626264" y="3559806"/>
            <a:ext cx="5942651" cy="1149902"/>
            <a:chOff x="622300" y="1467306"/>
            <a:chExt cx="5942651" cy="1149902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A441726-B389-4665-B419-3A2BE5D2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32" t="17896" r="37066" b="66137"/>
            <a:stretch/>
          </p:blipFill>
          <p:spPr>
            <a:xfrm rot="16200000">
              <a:off x="1632409" y="718811"/>
              <a:ext cx="888292" cy="29085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Inhaltsplatzhalter 6">
              <a:extLst>
                <a:ext uri="{FF2B5EF4-FFF2-40B4-BE49-F238E27FC236}">
                  <a16:creationId xmlns:a16="http://schemas.microsoft.com/office/drawing/2014/main" id="{1CD7C030-30EA-4068-8475-C1861852A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02" t="12561" r="48069" b="71098"/>
            <a:stretch/>
          </p:blipFill>
          <p:spPr>
            <a:xfrm rot="16200000">
              <a:off x="4601472" y="653729"/>
              <a:ext cx="1018453" cy="2908504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A04AFA7-442E-460A-80AF-EDE0B827E129}"/>
                </a:ext>
              </a:extLst>
            </p:cNvPr>
            <p:cNvSpPr/>
            <p:nvPr/>
          </p:nvSpPr>
          <p:spPr>
            <a:xfrm>
              <a:off x="622300" y="1467306"/>
              <a:ext cx="290850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Litzwire+Silberleitkleber</a:t>
              </a:r>
              <a:r>
                <a:rPr lang="de-DE" sz="1100" kern="0" dirty="0">
                  <a:latin typeface="Arial" panose="020B0604020202020204" pitchFamily="34" charset="0"/>
                  <a:cs typeface="Arial" panose="020B0604020202020204" pitchFamily="34" charset="0"/>
                </a:rPr>
                <a:t> gecrimpt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D4692A1-AF38-432F-8863-010C64E38511}"/>
                </a:ext>
              </a:extLst>
            </p:cNvPr>
            <p:cNvSpPr/>
            <p:nvPr/>
          </p:nvSpPr>
          <p:spPr>
            <a:xfrm>
              <a:off x="3656449" y="1478257"/>
              <a:ext cx="2908502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Isaohm+Silberleitkleber</a:t>
              </a:r>
              <a:r>
                <a:rPr lang="de-DE" sz="1100" kern="0" dirty="0">
                  <a:latin typeface="Arial" panose="020B0604020202020204" pitchFamily="34" charset="0"/>
                  <a:cs typeface="Arial" panose="020B0604020202020204" pitchFamily="34" charset="0"/>
                </a:rPr>
                <a:t> gecrimpt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6579531-D4DF-4C0B-B4D3-4C4E873E5819}"/>
              </a:ext>
            </a:extLst>
          </p:cNvPr>
          <p:cNvGrpSpPr/>
          <p:nvPr/>
        </p:nvGrpSpPr>
        <p:grpSpPr>
          <a:xfrm>
            <a:off x="6694555" y="1478257"/>
            <a:ext cx="4875716" cy="4018488"/>
            <a:chOff x="6690584" y="1478256"/>
            <a:chExt cx="4875716" cy="401848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312D228-3F48-4707-8366-67C45D587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5" t="5206" r="21581"/>
            <a:stretch/>
          </p:blipFill>
          <p:spPr>
            <a:xfrm rot="5400000">
              <a:off x="7250006" y="1180450"/>
              <a:ext cx="3756876" cy="4875712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BAFA1ED-E8B8-4C70-813B-70416AD17F48}"/>
                </a:ext>
              </a:extLst>
            </p:cNvPr>
            <p:cNvSpPr/>
            <p:nvPr/>
          </p:nvSpPr>
          <p:spPr>
            <a:xfrm>
              <a:off x="6690584" y="1478256"/>
              <a:ext cx="4875712" cy="2616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Litzwire</a:t>
              </a:r>
              <a:r>
                <a:rPr lang="de-DE" sz="1100" kern="0" dirty="0">
                  <a:latin typeface="Arial" panose="020B0604020202020204" pitchFamily="34" charset="0"/>
                  <a:cs typeface="Arial" panose="020B0604020202020204" pitchFamily="34" charset="0"/>
                </a:rPr>
                <a:t> eingewebt + UV-Leitkleber</a:t>
              </a:r>
            </a:p>
          </p:txBody>
        </p:sp>
      </p:grpSp>
      <p:sp>
        <p:nvSpPr>
          <p:cNvPr id="14" name="Inhaltsplatzhalter 4">
            <a:extLst>
              <a:ext uri="{FF2B5EF4-FFF2-40B4-BE49-F238E27FC236}">
                <a16:creationId xmlns:a16="http://schemas.microsoft.com/office/drawing/2014/main" id="{E45477BD-D89D-4AA3-A9F2-C7A9E3223605}"/>
              </a:ext>
            </a:extLst>
          </p:cNvPr>
          <p:cNvSpPr txBox="1">
            <a:spLocks/>
          </p:cNvSpPr>
          <p:nvPr/>
        </p:nvSpPr>
        <p:spPr>
          <a:xfrm>
            <a:off x="626264" y="1478257"/>
            <a:ext cx="6184901" cy="345779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5942" indent="-323953" algn="l" defTabSz="914269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269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5942" indent="-215969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5916" indent="-179362" algn="l" defTabSz="914269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/>
              <a:t>Kontaktierungslösungen: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Weichlöten </a:t>
            </a:r>
            <a:r>
              <a:rPr lang="de-DE" dirty="0">
                <a:sym typeface="Wingdings" panose="05000000000000000000" pitchFamily="2" charset="2"/>
              </a:rPr>
              <a:t> keine stoffschlüssige Verbindung für </a:t>
            </a:r>
            <a:r>
              <a:rPr lang="de-DE" sz="1600" dirty="0" err="1"/>
              <a:t>Isaohm</a:t>
            </a:r>
            <a:r>
              <a:rPr lang="de-DE" sz="1600" baseline="30000" dirty="0"/>
              <a:t>® 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Leitkleber mit </a:t>
            </a:r>
            <a:r>
              <a:rPr lang="de-DE" dirty="0" err="1">
                <a:sym typeface="Wingdings" panose="05000000000000000000" pitchFamily="2" charset="2"/>
              </a:rPr>
              <a:t>Rußfüllung</a:t>
            </a:r>
            <a:r>
              <a:rPr lang="de-DE" dirty="0">
                <a:sym typeface="Wingdings" panose="05000000000000000000" pitchFamily="2" charset="2"/>
              </a:rPr>
              <a:t>  starke Widerstandsschwankungen über die Prüfzeit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2K-Epoxid-Silberleitkleber mit Aderendhülse  geringe Widerstandsschwankungen über Prüfdauer </a:t>
            </a: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003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FEM-Basierte Analyse von Membranstrukturen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476A3B3-B40A-4BDA-892A-9B364DF533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754689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Simulation von Spannungs- &amp; Dehnungszuständen sensorintegrierter Membranstrukturen</a:t>
            </a:r>
            <a:br>
              <a:rPr lang="de-DE" dirty="0"/>
            </a:br>
            <a:r>
              <a:rPr lang="de-DE" b="1" dirty="0">
                <a:sym typeface="Wingdings" panose="05000000000000000000" pitchFamily="2" charset="2"/>
              </a:rPr>
              <a:t> Ziel: Generierung von Trainingsdaten für KI Modell </a:t>
            </a: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Kalibrierung des Materialmodells auf Grundlage von Herstellerdaten und Materialdatenbank </a:t>
            </a:r>
            <a:br>
              <a:rPr lang="de-DE" dirty="0"/>
            </a:br>
            <a:r>
              <a:rPr lang="de-DE" b="1" dirty="0">
                <a:solidFill>
                  <a:srgbClr val="FF0000"/>
                </a:solidFill>
                <a:sym typeface="Wingdings" panose="05000000000000000000" pitchFamily="2" charset="2"/>
              </a:rPr>
              <a:t> Validierung anhand Zug- und </a:t>
            </a:r>
            <a:r>
              <a:rPr lang="de-DE" b="1" dirty="0" err="1">
                <a:solidFill>
                  <a:srgbClr val="FF0000"/>
                </a:solidFill>
                <a:sym typeface="Wingdings" panose="05000000000000000000" pitchFamily="2" charset="2"/>
              </a:rPr>
              <a:t>Biaxialzugversuche</a:t>
            </a:r>
            <a:r>
              <a:rPr lang="de-DE" b="1" dirty="0">
                <a:solidFill>
                  <a:srgbClr val="FF0000"/>
                </a:solidFill>
                <a:sym typeface="Wingdings" panose="05000000000000000000" pitchFamily="2" charset="2"/>
              </a:rPr>
              <a:t> der hergestellten Membrane steht noch aus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Setup für Trainingsdatenerzeugung: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CH" dirty="0"/>
              <a:t>Abmessungen Membran: 800 x 800 mm²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Fixierung an Rändern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Senkrechte Belastung (50 N) mit Kugel (</a:t>
            </a:r>
            <a:r>
              <a:rPr lang="de-DE" dirty="0"/>
              <a:t>⌀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15 mm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Durchführung von </a:t>
            </a:r>
            <a:r>
              <a:rPr lang="de-DE" b="1" dirty="0"/>
              <a:t>1000 Simulationen </a:t>
            </a:r>
            <a:r>
              <a:rPr lang="de-DE" dirty="0"/>
              <a:t>mit Gleichverteilung der Kugelposition auf Membran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Auswertung der Dehnung an festgelegten Sensorpunkten in Sensorrichtung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b="1" dirty="0"/>
          </a:p>
        </p:txBody>
      </p:sp>
      <p:pic>
        <p:nvPicPr>
          <p:cNvPr id="67" name="Grafik 66"/>
          <p:cNvPicPr>
            <a:picLocks noChangeAspect="1"/>
          </p:cNvPicPr>
          <p:nvPr/>
        </p:nvPicPr>
        <p:blipFill rotWithShape="1">
          <a:blip r:embed="rId3"/>
          <a:srcRect r="37100" b="22961"/>
          <a:stretch/>
        </p:blipFill>
        <p:spPr>
          <a:xfrm>
            <a:off x="8277611" y="5251858"/>
            <a:ext cx="2061108" cy="710794"/>
          </a:xfrm>
          <a:prstGeom prst="rect">
            <a:avLst/>
          </a:prstGeom>
        </p:spPr>
      </p:pic>
      <p:grpSp>
        <p:nvGrpSpPr>
          <p:cNvPr id="88" name="Gruppieren 87"/>
          <p:cNvGrpSpPr/>
          <p:nvPr/>
        </p:nvGrpSpPr>
        <p:grpSpPr>
          <a:xfrm>
            <a:off x="7992983" y="1124744"/>
            <a:ext cx="2202793" cy="1289312"/>
            <a:chOff x="8042179" y="1124744"/>
            <a:chExt cx="2202793" cy="1289312"/>
          </a:xfrm>
        </p:grpSpPr>
        <p:pic>
          <p:nvPicPr>
            <p:cNvPr id="70" name="Grafik 6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834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42179" y="1124744"/>
              <a:ext cx="2202793" cy="1289312"/>
            </a:xfrm>
            <a:prstGeom prst="rect">
              <a:avLst/>
            </a:prstGeom>
          </p:spPr>
        </p:pic>
        <p:pic>
          <p:nvPicPr>
            <p:cNvPr id="72" name="Grafik 7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55955" t="32697" r="21293" b="37627"/>
            <a:stretch/>
          </p:blipFill>
          <p:spPr>
            <a:xfrm>
              <a:off x="9642476" y="1697831"/>
              <a:ext cx="124637" cy="131375"/>
            </a:xfrm>
            <a:prstGeom prst="rect">
              <a:avLst/>
            </a:prstGeom>
          </p:spPr>
        </p:pic>
        <p:cxnSp>
          <p:nvCxnSpPr>
            <p:cNvPr id="74" name="Gerader Verbinder 73"/>
            <p:cNvCxnSpPr/>
            <p:nvPr/>
          </p:nvCxnSpPr>
          <p:spPr>
            <a:xfrm flipV="1">
              <a:off x="9172576" y="1802607"/>
              <a:ext cx="1040606" cy="602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/>
            <p:cNvCxnSpPr/>
            <p:nvPr/>
          </p:nvCxnSpPr>
          <p:spPr>
            <a:xfrm flipV="1">
              <a:off x="8131969" y="1197770"/>
              <a:ext cx="1040606" cy="602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/>
            <p:cNvCxnSpPr/>
            <p:nvPr/>
          </p:nvCxnSpPr>
          <p:spPr>
            <a:xfrm flipH="1" flipV="1">
              <a:off x="9170194" y="1207295"/>
              <a:ext cx="1040606" cy="602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/>
            <p:cNvCxnSpPr/>
            <p:nvPr/>
          </p:nvCxnSpPr>
          <p:spPr>
            <a:xfrm flipH="1" flipV="1">
              <a:off x="8129588" y="1802607"/>
              <a:ext cx="1040606" cy="60245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/>
            <p:cNvCxnSpPr/>
            <p:nvPr/>
          </p:nvCxnSpPr>
          <p:spPr>
            <a:xfrm flipH="1" flipV="1">
              <a:off x="9690497" y="1359695"/>
              <a:ext cx="15479" cy="376236"/>
            </a:xfrm>
            <a:prstGeom prst="line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9678457" y="1256821"/>
              <a:ext cx="1547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b="1" dirty="0">
                  <a:solidFill>
                    <a:srgbClr val="FF0000"/>
                  </a:solidFill>
                </a:rPr>
                <a:t>F</a:t>
              </a:r>
            </a:p>
          </p:txBody>
        </p:sp>
      </p:grpSp>
      <p:pic>
        <p:nvPicPr>
          <p:cNvPr id="91" name="Grafik 9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292" b="96875" l="5650" r="95669"/>
                    </a14:imgEffect>
                  </a14:imgLayer>
                </a14:imgProps>
              </a:ext>
            </a:extLst>
          </a:blip>
          <a:srcRect l="7053" t="8355" r="4522" b="5918"/>
          <a:stretch/>
        </p:blipFill>
        <p:spPr>
          <a:xfrm>
            <a:off x="9815512" y="2993868"/>
            <a:ext cx="1026959" cy="720000"/>
          </a:xfrm>
          <a:prstGeom prst="rect">
            <a:avLst/>
          </a:prstGeom>
        </p:spPr>
      </p:pic>
      <p:pic>
        <p:nvPicPr>
          <p:cNvPr id="93" name="Grafik 92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189" b="93300" l="5577" r="95769"/>
                    </a14:imgEffect>
                  </a14:imgLayer>
                </a14:imgProps>
              </a:ext>
            </a:extLst>
          </a:blip>
          <a:srcRect t="9384" b="7094"/>
          <a:stretch/>
        </p:blipFill>
        <p:spPr>
          <a:xfrm>
            <a:off x="8574792" y="2993868"/>
            <a:ext cx="1112327" cy="720000"/>
          </a:xfrm>
          <a:prstGeom prst="rect">
            <a:avLst/>
          </a:prstGeom>
        </p:spPr>
      </p:pic>
      <p:pic>
        <p:nvPicPr>
          <p:cNvPr id="94" name="Grafik 93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829" b="89268" l="9164" r="88746"/>
                    </a14:imgEffect>
                  </a14:imgLayer>
                </a14:imgProps>
              </a:ext>
            </a:extLst>
          </a:blip>
          <a:srcRect l="10383" t="5421" r="11581" b="10098"/>
          <a:stretch/>
        </p:blipFill>
        <p:spPr>
          <a:xfrm>
            <a:off x="7405688" y="2993868"/>
            <a:ext cx="1008961" cy="720000"/>
          </a:xfrm>
          <a:prstGeom prst="rect">
            <a:avLst/>
          </a:prstGeom>
        </p:spPr>
      </p:pic>
      <p:sp>
        <p:nvSpPr>
          <p:cNvPr id="95" name="Textfeld 94"/>
          <p:cNvSpPr txBox="1"/>
          <p:nvPr/>
        </p:nvSpPr>
        <p:spPr>
          <a:xfrm>
            <a:off x="10884558" y="3176971"/>
            <a:ext cx="1356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…</a:t>
            </a:r>
          </a:p>
        </p:txBody>
      </p:sp>
      <p:grpSp>
        <p:nvGrpSpPr>
          <p:cNvPr id="107" name="Gruppieren 106"/>
          <p:cNvGrpSpPr/>
          <p:nvPr/>
        </p:nvGrpSpPr>
        <p:grpSpPr>
          <a:xfrm>
            <a:off x="6892680" y="3786283"/>
            <a:ext cx="1414986" cy="1617862"/>
            <a:chOff x="6040921" y="3590098"/>
            <a:chExt cx="1414986" cy="1617862"/>
          </a:xfrm>
        </p:grpSpPr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A79EF1DF-6321-44D1-9ABE-71C53F521253}"/>
                </a:ext>
              </a:extLst>
            </p:cNvPr>
            <p:cNvSpPr txBox="1"/>
            <p:nvPr/>
          </p:nvSpPr>
          <p:spPr>
            <a:xfrm>
              <a:off x="6266880" y="4992516"/>
              <a:ext cx="3755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solidFill>
                    <a:srgbClr val="FF0000"/>
                  </a:solidFill>
                </a:rPr>
                <a:t>x</a:t>
              </a:r>
            </a:p>
          </p:txBody>
        </p:sp>
        <p:grpSp>
          <p:nvGrpSpPr>
            <p:cNvPr id="38" name="Gruppieren 37"/>
            <p:cNvGrpSpPr/>
            <p:nvPr/>
          </p:nvGrpSpPr>
          <p:grpSpPr>
            <a:xfrm>
              <a:off x="6040921" y="3735751"/>
              <a:ext cx="1414986" cy="1287700"/>
              <a:chOff x="-420071" y="417052"/>
              <a:chExt cx="6769618" cy="6160656"/>
            </a:xfrm>
          </p:grpSpPr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D3C4B48D-7840-4387-800D-08804698667A}"/>
                  </a:ext>
                </a:extLst>
              </p:cNvPr>
              <p:cNvSpPr/>
              <p:nvPr/>
            </p:nvSpPr>
            <p:spPr>
              <a:xfrm>
                <a:off x="589548" y="549001"/>
                <a:ext cx="5759999" cy="576000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800"/>
              </a:p>
            </p:txBody>
          </p:sp>
          <p:cxnSp>
            <p:nvCxnSpPr>
              <p:cNvPr id="40" name="Gerade Verbindung mit Pfeil 39">
                <a:extLst>
                  <a:ext uri="{FF2B5EF4-FFF2-40B4-BE49-F238E27FC236}">
                    <a16:creationId xmlns:a16="http://schemas.microsoft.com/office/drawing/2014/main" id="{92D613C0-43A0-4859-8A5B-BBD345328AD6}"/>
                  </a:ext>
                </a:extLst>
              </p:cNvPr>
              <p:cNvCxnSpPr/>
              <p:nvPr/>
            </p:nvCxnSpPr>
            <p:spPr>
              <a:xfrm>
                <a:off x="600939" y="6577708"/>
                <a:ext cx="108000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3381FE9B-BDED-4C9D-8AA9-FAE05FF391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217" y="5228999"/>
                <a:ext cx="0" cy="108000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A16EA498-18E5-4BCE-9656-DD99A8AD5C1C}"/>
                  </a:ext>
                </a:extLst>
              </p:cNvPr>
              <p:cNvSpPr txBox="1"/>
              <p:nvPr/>
            </p:nvSpPr>
            <p:spPr>
              <a:xfrm>
                <a:off x="-420071" y="5319962"/>
                <a:ext cx="1004640" cy="1030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>
                    <a:solidFill>
                      <a:srgbClr val="FF0000"/>
                    </a:solidFill>
                  </a:rPr>
                  <a:t>y</a:t>
                </a:r>
              </a:p>
            </p:txBody>
          </p: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C6C47D6B-D819-474D-B847-4863ECD94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47" y="5582653"/>
                <a:ext cx="5760000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643F7061-4733-4277-A35A-1DA58E143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47" y="1337510"/>
                <a:ext cx="5760000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6E1DED36-EFE2-47BE-B2B4-FF9A42B2AC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548" y="3328736"/>
                <a:ext cx="5759999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2EABD02F-D622-458B-BCC2-29309A9AC3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-1490356" y="3436581"/>
                <a:ext cx="5760000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8EAA48FC-55F4-4F1B-B3E3-7E54DC2057E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39235" y="3429000"/>
                <a:ext cx="5760000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E3D6B0C2-1C72-4820-9933-43DD2BC13B2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650515" y="3428999"/>
                <a:ext cx="5760000" cy="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3445690A-D35B-4902-B9DD-D42DAA74AD03}"/>
                  </a:ext>
                </a:extLst>
              </p:cNvPr>
              <p:cNvCxnSpPr/>
              <p:nvPr/>
            </p:nvCxnSpPr>
            <p:spPr>
              <a:xfrm flipH="1">
                <a:off x="5170515" y="977510"/>
                <a:ext cx="720000" cy="72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mit Pfeil 49">
                <a:extLst>
                  <a:ext uri="{FF2B5EF4-FFF2-40B4-BE49-F238E27FC236}">
                    <a16:creationId xmlns:a16="http://schemas.microsoft.com/office/drawing/2014/main" id="{713FAD29-0F4A-443B-BC10-CE94FC54EFA2}"/>
                  </a:ext>
                </a:extLst>
              </p:cNvPr>
              <p:cNvCxnSpPr/>
              <p:nvPr/>
            </p:nvCxnSpPr>
            <p:spPr>
              <a:xfrm flipH="1">
                <a:off x="1029643" y="5229000"/>
                <a:ext cx="720000" cy="72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496EE916-C538-4AFE-90B8-0987E3FDB9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643" y="977510"/>
                <a:ext cx="720000" cy="72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21E838D9-9306-4749-BF3A-3C0517B63D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70515" y="5222653"/>
                <a:ext cx="720000" cy="7200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80E4004C-C64A-47F7-9624-3680482689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47255" y="3328736"/>
                <a:ext cx="116203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27366B78-2530-4E63-A562-74A8EE325A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7621" y="3324253"/>
                <a:ext cx="1162032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700D822E-35D4-4DB0-9BDC-81FEBA7778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9234" y="841275"/>
                <a:ext cx="0" cy="97910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3B16F24-E2D0-4258-92E3-FAE7290E1EBB}"/>
                  </a:ext>
                </a:extLst>
              </p:cNvPr>
              <p:cNvSpPr txBox="1"/>
              <p:nvPr/>
            </p:nvSpPr>
            <p:spPr>
              <a:xfrm>
                <a:off x="1494093" y="417052"/>
                <a:ext cx="312822" cy="10307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800" dirty="0"/>
                  <a:t>1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A68AAC7D-9545-4E37-AD44-AD7F54355B4A}"/>
                  </a:ext>
                </a:extLst>
              </p:cNvPr>
              <p:cNvSpPr txBox="1"/>
              <p:nvPr/>
            </p:nvSpPr>
            <p:spPr>
              <a:xfrm>
                <a:off x="3654939" y="463961"/>
                <a:ext cx="312822" cy="10307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800" dirty="0"/>
                  <a:t>2</a:t>
                </a: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48B774F-82E9-4E81-8530-3EB1BEFB97A9}"/>
                  </a:ext>
                </a:extLst>
              </p:cNvPr>
              <p:cNvSpPr txBox="1"/>
              <p:nvPr/>
            </p:nvSpPr>
            <p:spPr>
              <a:xfrm>
                <a:off x="5194107" y="479352"/>
                <a:ext cx="312822" cy="10307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800" dirty="0"/>
                  <a:t>3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A3D853C1-BFBC-473D-BAE4-222F28CEB456}"/>
                  </a:ext>
                </a:extLst>
              </p:cNvPr>
              <p:cNvSpPr txBox="1"/>
              <p:nvPr/>
            </p:nvSpPr>
            <p:spPr>
              <a:xfrm>
                <a:off x="1447284" y="2465013"/>
                <a:ext cx="312822" cy="10307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800" dirty="0"/>
                  <a:t>4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1316752D-85AC-471A-9CD0-6B3A3FD946AF}"/>
                  </a:ext>
                </a:extLst>
              </p:cNvPr>
              <p:cNvSpPr txBox="1"/>
              <p:nvPr/>
            </p:nvSpPr>
            <p:spPr>
              <a:xfrm>
                <a:off x="5131726" y="2428753"/>
                <a:ext cx="312822" cy="10307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800" dirty="0"/>
                  <a:t>5</a:t>
                </a:r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EE077F8E-8EE4-4FA0-B72C-DC5D1EC216EC}"/>
                  </a:ext>
                </a:extLst>
              </p:cNvPr>
              <p:cNvSpPr txBox="1"/>
              <p:nvPr/>
            </p:nvSpPr>
            <p:spPr>
              <a:xfrm>
                <a:off x="5604154" y="4796894"/>
                <a:ext cx="312822" cy="10307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800" dirty="0"/>
                  <a:t>8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7FEA8DB6-FDE7-498E-A191-1B11B7180502}"/>
                  </a:ext>
                </a:extLst>
              </p:cNvPr>
              <p:cNvSpPr txBox="1"/>
              <p:nvPr/>
            </p:nvSpPr>
            <p:spPr>
              <a:xfrm>
                <a:off x="3663665" y="4707281"/>
                <a:ext cx="312822" cy="10307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800" dirty="0"/>
                  <a:t>7</a:t>
                </a: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6C89B064-74CB-4A1C-BD59-26A613FFA58A}"/>
                  </a:ext>
                </a:extLst>
              </p:cNvPr>
              <p:cNvSpPr txBox="1"/>
              <p:nvPr/>
            </p:nvSpPr>
            <p:spPr>
              <a:xfrm>
                <a:off x="999805" y="4681929"/>
                <a:ext cx="312822" cy="103073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800" dirty="0"/>
                  <a:t>6</a:t>
                </a:r>
              </a:p>
            </p:txBody>
          </p:sp>
        </p:grp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E2A54E90-0AA2-4E99-B7A5-F429C7912319}"/>
                </a:ext>
              </a:extLst>
            </p:cNvPr>
            <p:cNvSpPr txBox="1"/>
            <p:nvPr/>
          </p:nvSpPr>
          <p:spPr>
            <a:xfrm>
              <a:off x="6215977" y="3590098"/>
              <a:ext cx="12277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/>
                <a:t>Sensoranordnung</a:t>
              </a:r>
            </a:p>
          </p:txBody>
        </p: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700D822E-35D4-4DB0-9BDC-81FEBA7778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4315" y="4713137"/>
              <a:ext cx="0" cy="20465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Pfeil nach unten 105"/>
          <p:cNvSpPr/>
          <p:nvPr/>
        </p:nvSpPr>
        <p:spPr>
          <a:xfrm>
            <a:off x="8946169" y="2478612"/>
            <a:ext cx="354421" cy="40816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Pfeil nach unten 107"/>
          <p:cNvSpPr/>
          <p:nvPr/>
        </p:nvSpPr>
        <p:spPr>
          <a:xfrm>
            <a:off x="8953744" y="3867418"/>
            <a:ext cx="354421" cy="119875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/>
          <p:cNvCxnSpPr/>
          <p:nvPr/>
        </p:nvCxnSpPr>
        <p:spPr>
          <a:xfrm>
            <a:off x="8505825" y="4466795"/>
            <a:ext cx="615173" cy="0"/>
          </a:xfrm>
          <a:prstGeom prst="straightConnector1">
            <a:avLst/>
          </a:prstGeom>
          <a:ln w="38100">
            <a:solidFill>
              <a:srgbClr val="006AB3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74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Entwicklung echtzeitfähiger Algorithmen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3108306-3CDB-4C3E-8552-40F552BD56F3}"/>
              </a:ext>
            </a:extLst>
          </p:cNvPr>
          <p:cNvSpPr txBox="1"/>
          <p:nvPr/>
        </p:nvSpPr>
        <p:spPr>
          <a:xfrm>
            <a:off x="508196" y="1305890"/>
            <a:ext cx="661650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Ermittlung der Position der Lasteinleitung über gesamter Membranfläche durch Input diskreter Anzahl an Sensorwerten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Umsetzung über Regressives KI-Modell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9B387824-A3BA-4957-B555-C2AA14C96891}"/>
              </a:ext>
            </a:extLst>
          </p:cNvPr>
          <p:cNvGrpSpPr/>
          <p:nvPr/>
        </p:nvGrpSpPr>
        <p:grpSpPr>
          <a:xfrm>
            <a:off x="747064" y="2218278"/>
            <a:ext cx="6369363" cy="3803967"/>
            <a:chOff x="1429089" y="2383222"/>
            <a:chExt cx="5488704" cy="3278012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AE534EC6-E95C-4E02-AC29-330BA7978792}"/>
                </a:ext>
              </a:extLst>
            </p:cNvPr>
            <p:cNvGrpSpPr/>
            <p:nvPr/>
          </p:nvGrpSpPr>
          <p:grpSpPr>
            <a:xfrm>
              <a:off x="1429089" y="2383222"/>
              <a:ext cx="5488704" cy="3278012"/>
              <a:chOff x="2641328" y="25797681"/>
              <a:chExt cx="19651567" cy="11736483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71A3790F-A689-4D56-BE61-549CC363B190}"/>
                  </a:ext>
                </a:extLst>
              </p:cNvPr>
              <p:cNvSpPr/>
              <p:nvPr/>
            </p:nvSpPr>
            <p:spPr>
              <a:xfrm>
                <a:off x="2641328" y="25797681"/>
                <a:ext cx="17039856" cy="11736483"/>
              </a:xfrm>
              <a:prstGeom prst="roundRect">
                <a:avLst>
                  <a:gd name="adj" fmla="val 4581"/>
                </a:avLst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EA0A75FF-8534-47F8-9B6D-ED3095670DAB}"/>
                  </a:ext>
                </a:extLst>
              </p:cNvPr>
              <p:cNvGrpSpPr/>
              <p:nvPr/>
            </p:nvGrpSpPr>
            <p:grpSpPr>
              <a:xfrm>
                <a:off x="2969385" y="25879466"/>
                <a:ext cx="19323510" cy="8652652"/>
                <a:chOff x="4824548" y="25207558"/>
                <a:chExt cx="19323510" cy="8652652"/>
              </a:xfrm>
            </p:grpSpPr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F7DC7F41-6EE5-4D86-B68F-FE478D2E0161}"/>
                    </a:ext>
                  </a:extLst>
                </p:cNvPr>
                <p:cNvSpPr/>
                <p:nvPr/>
              </p:nvSpPr>
              <p:spPr>
                <a:xfrm>
                  <a:off x="10320654" y="26811762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0E5CE975-1D98-4592-B06C-40039983BEBF}"/>
                    </a:ext>
                  </a:extLst>
                </p:cNvPr>
                <p:cNvSpPr/>
                <p:nvPr/>
              </p:nvSpPr>
              <p:spPr>
                <a:xfrm>
                  <a:off x="10320654" y="32491766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B7B44EB9-3D33-47D7-8B9F-31F0F7EE3B2C}"/>
                    </a:ext>
                  </a:extLst>
                </p:cNvPr>
                <p:cNvSpPr/>
                <p:nvPr/>
              </p:nvSpPr>
              <p:spPr>
                <a:xfrm>
                  <a:off x="12539260" y="27771282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2040BA65-D6AA-4A55-B6B8-EBFA2E251BFA}"/>
                    </a:ext>
                  </a:extLst>
                </p:cNvPr>
                <p:cNvSpPr/>
                <p:nvPr/>
              </p:nvSpPr>
              <p:spPr>
                <a:xfrm>
                  <a:off x="12532522" y="29665564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7D6D74BC-547C-4F88-A82D-39A6A2875643}"/>
                    </a:ext>
                  </a:extLst>
                </p:cNvPr>
                <p:cNvSpPr/>
                <p:nvPr/>
              </p:nvSpPr>
              <p:spPr>
                <a:xfrm>
                  <a:off x="12575103" y="31533037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81767617-697D-4589-92EE-818B7C0F40D9}"/>
                    </a:ext>
                  </a:extLst>
                </p:cNvPr>
                <p:cNvSpPr/>
                <p:nvPr/>
              </p:nvSpPr>
              <p:spPr>
                <a:xfrm>
                  <a:off x="14468010" y="28847240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1C7A515C-CF9D-46BA-B918-4B00274B28FE}"/>
                    </a:ext>
                  </a:extLst>
                </p:cNvPr>
                <p:cNvCxnSpPr>
                  <a:cxnSpLocks/>
                  <a:stCxn id="20" idx="7"/>
                  <a:endCxn id="22" idx="1"/>
                </p:cNvCxnSpPr>
                <p:nvPr/>
              </p:nvCxnSpPr>
              <p:spPr>
                <a:xfrm>
                  <a:off x="11138979" y="26952166"/>
                  <a:ext cx="1540685" cy="959520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3C4F779-E465-4ADE-A150-54574CDE89E9}"/>
                    </a:ext>
                  </a:extLst>
                </p:cNvPr>
                <p:cNvCxnSpPr>
                  <a:cxnSpLocks/>
                  <a:stCxn id="20" idx="6"/>
                  <a:endCxn id="23" idx="1"/>
                </p:cNvCxnSpPr>
                <p:nvPr/>
              </p:nvCxnSpPr>
              <p:spPr>
                <a:xfrm>
                  <a:off x="11279383" y="27291127"/>
                  <a:ext cx="1393543" cy="2514842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>
                  <a:extLst>
                    <a:ext uri="{FF2B5EF4-FFF2-40B4-BE49-F238E27FC236}">
                      <a16:creationId xmlns:a16="http://schemas.microsoft.com/office/drawing/2014/main" id="{06AC1F2B-F12A-44A2-82F1-845CD6A632C6}"/>
                    </a:ext>
                  </a:extLst>
                </p:cNvPr>
                <p:cNvCxnSpPr>
                  <a:cxnSpLocks/>
                  <a:stCxn id="20" idx="5"/>
                  <a:endCxn id="24" idx="1"/>
                </p:cNvCxnSpPr>
                <p:nvPr/>
              </p:nvCxnSpPr>
              <p:spPr>
                <a:xfrm>
                  <a:off x="11138979" y="27630087"/>
                  <a:ext cx="1576528" cy="4043354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ED537FB0-76A0-4512-ABB0-B61172243B40}"/>
                    </a:ext>
                  </a:extLst>
                </p:cNvPr>
                <p:cNvCxnSpPr>
                  <a:cxnSpLocks/>
                  <a:stCxn id="21" idx="7"/>
                  <a:endCxn id="22" idx="3"/>
                </p:cNvCxnSpPr>
                <p:nvPr/>
              </p:nvCxnSpPr>
              <p:spPr>
                <a:xfrm flipV="1">
                  <a:off x="11138979" y="28589607"/>
                  <a:ext cx="1540685" cy="4042562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6A13857-9623-4841-B49F-1B78629C2329}"/>
                    </a:ext>
                  </a:extLst>
                </p:cNvPr>
                <p:cNvCxnSpPr>
                  <a:cxnSpLocks/>
                  <a:stCxn id="21" idx="6"/>
                  <a:endCxn id="23" idx="3"/>
                </p:cNvCxnSpPr>
                <p:nvPr/>
              </p:nvCxnSpPr>
              <p:spPr>
                <a:xfrm flipV="1">
                  <a:off x="11279383" y="30483889"/>
                  <a:ext cx="1393543" cy="2487241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13DDAB2B-290E-4D70-A461-D8D8176B7612}"/>
                    </a:ext>
                  </a:extLst>
                </p:cNvPr>
                <p:cNvCxnSpPr>
                  <a:cxnSpLocks/>
                  <a:stCxn id="21" idx="5"/>
                  <a:endCxn id="24" idx="3"/>
                </p:cNvCxnSpPr>
                <p:nvPr/>
              </p:nvCxnSpPr>
              <p:spPr>
                <a:xfrm flipV="1">
                  <a:off x="11138979" y="32351362"/>
                  <a:ext cx="1576528" cy="958729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15871CAA-580F-44C8-8C0C-4916B762E0D4}"/>
                    </a:ext>
                  </a:extLst>
                </p:cNvPr>
                <p:cNvCxnSpPr>
                  <a:cxnSpLocks/>
                  <a:stCxn id="22" idx="6"/>
                  <a:endCxn id="25" idx="1"/>
                </p:cNvCxnSpPr>
                <p:nvPr/>
              </p:nvCxnSpPr>
              <p:spPr>
                <a:xfrm>
                  <a:off x="13497989" y="28250647"/>
                  <a:ext cx="1110425" cy="736997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A85F475E-3800-42A2-97DD-10C3DB432CF5}"/>
                    </a:ext>
                  </a:extLst>
                </p:cNvPr>
                <p:cNvCxnSpPr>
                  <a:cxnSpLocks/>
                  <a:stCxn id="23" idx="6"/>
                  <a:endCxn id="25" idx="2"/>
                </p:cNvCxnSpPr>
                <p:nvPr/>
              </p:nvCxnSpPr>
              <p:spPr>
                <a:xfrm flipV="1">
                  <a:off x="13491250" y="29326604"/>
                  <a:ext cx="976760" cy="818325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35160764-BF3A-4C0A-8C77-B534398C34F2}"/>
                    </a:ext>
                  </a:extLst>
                </p:cNvPr>
                <p:cNvCxnSpPr>
                  <a:cxnSpLocks/>
                  <a:stCxn id="24" idx="6"/>
                  <a:endCxn id="25" idx="3"/>
                </p:cNvCxnSpPr>
                <p:nvPr/>
              </p:nvCxnSpPr>
              <p:spPr>
                <a:xfrm flipV="1">
                  <a:off x="13533832" y="29665564"/>
                  <a:ext cx="1074582" cy="2346837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3B1F4BE4-20AB-4CBF-B8B3-CB45ED501D43}"/>
                    </a:ext>
                  </a:extLst>
                </p:cNvPr>
                <p:cNvSpPr/>
                <p:nvPr/>
              </p:nvSpPr>
              <p:spPr>
                <a:xfrm>
                  <a:off x="10785418" y="30979012"/>
                  <a:ext cx="140402" cy="140402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43EEA911-3528-4F3A-9117-4906656F5075}"/>
                    </a:ext>
                  </a:extLst>
                </p:cNvPr>
                <p:cNvSpPr/>
                <p:nvPr/>
              </p:nvSpPr>
              <p:spPr>
                <a:xfrm>
                  <a:off x="10785418" y="30244322"/>
                  <a:ext cx="140402" cy="140402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03209E0F-1743-4CD6-8932-218BBC620C58}"/>
                    </a:ext>
                  </a:extLst>
                </p:cNvPr>
                <p:cNvSpPr/>
                <p:nvPr/>
              </p:nvSpPr>
              <p:spPr>
                <a:xfrm>
                  <a:off x="10773143" y="31713702"/>
                  <a:ext cx="140402" cy="140402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B364BE03-0797-48E0-825C-2A26013D200E}"/>
                    </a:ext>
                  </a:extLst>
                </p:cNvPr>
                <p:cNvSpPr/>
                <p:nvPr/>
              </p:nvSpPr>
              <p:spPr>
                <a:xfrm>
                  <a:off x="14468014" y="30440732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39" name="Gerader Verbinder 38">
                  <a:extLst>
                    <a:ext uri="{FF2B5EF4-FFF2-40B4-BE49-F238E27FC236}">
                      <a16:creationId xmlns:a16="http://schemas.microsoft.com/office/drawing/2014/main" id="{89F2C55A-FF8C-4EEF-92EE-8821D0A8422B}"/>
                    </a:ext>
                  </a:extLst>
                </p:cNvPr>
                <p:cNvCxnSpPr>
                  <a:cxnSpLocks/>
                  <a:stCxn id="23" idx="6"/>
                  <a:endCxn id="38" idx="2"/>
                </p:cNvCxnSpPr>
                <p:nvPr/>
              </p:nvCxnSpPr>
              <p:spPr>
                <a:xfrm>
                  <a:off x="13491250" y="30144929"/>
                  <a:ext cx="976763" cy="775167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>
                  <a:extLst>
                    <a:ext uri="{FF2B5EF4-FFF2-40B4-BE49-F238E27FC236}">
                      <a16:creationId xmlns:a16="http://schemas.microsoft.com/office/drawing/2014/main" id="{F1869535-202C-4D6F-9B3D-32103B40F711}"/>
                    </a:ext>
                  </a:extLst>
                </p:cNvPr>
                <p:cNvCxnSpPr>
                  <a:cxnSpLocks/>
                  <a:stCxn id="22" idx="5"/>
                  <a:endCxn id="38" idx="1"/>
                </p:cNvCxnSpPr>
                <p:nvPr/>
              </p:nvCxnSpPr>
              <p:spPr>
                <a:xfrm>
                  <a:off x="13357585" y="28589607"/>
                  <a:ext cx="1250833" cy="1991528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>
                  <a:extLst>
                    <a:ext uri="{FF2B5EF4-FFF2-40B4-BE49-F238E27FC236}">
                      <a16:creationId xmlns:a16="http://schemas.microsoft.com/office/drawing/2014/main" id="{801B1241-6538-4A45-A839-EF435A59AD75}"/>
                    </a:ext>
                  </a:extLst>
                </p:cNvPr>
                <p:cNvCxnSpPr>
                  <a:cxnSpLocks/>
                  <a:stCxn id="24" idx="5"/>
                  <a:endCxn id="38" idx="3"/>
                </p:cNvCxnSpPr>
                <p:nvPr/>
              </p:nvCxnSpPr>
              <p:spPr>
                <a:xfrm flipV="1">
                  <a:off x="13393428" y="31259056"/>
                  <a:ext cx="1214990" cy="1092305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466A2AEA-2E6D-4945-98AC-7F9D9D55CD54}"/>
                    </a:ext>
                  </a:extLst>
                </p:cNvPr>
                <p:cNvSpPr/>
                <p:nvPr/>
              </p:nvSpPr>
              <p:spPr>
                <a:xfrm>
                  <a:off x="9877733" y="25207558"/>
                  <a:ext cx="7369997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KI Regressions-Modell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A98F1FD3-6788-469D-9879-C4EF86D8CA40}"/>
                    </a:ext>
                  </a:extLst>
                </p:cNvPr>
                <p:cNvSpPr/>
                <p:nvPr/>
              </p:nvSpPr>
              <p:spPr>
                <a:xfrm>
                  <a:off x="10318810" y="28613177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90EFD4F5-B71B-4DD7-BC80-F3BAC29DDD85}"/>
                    </a:ext>
                  </a:extLst>
                </p:cNvPr>
                <p:cNvCxnSpPr>
                  <a:cxnSpLocks/>
                  <a:stCxn id="43" idx="6"/>
                  <a:endCxn id="23" idx="2"/>
                </p:cNvCxnSpPr>
                <p:nvPr/>
              </p:nvCxnSpPr>
              <p:spPr>
                <a:xfrm>
                  <a:off x="11277539" y="29092541"/>
                  <a:ext cx="1254983" cy="1052388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26E0DC57-4A35-4D8A-AD15-53E60D0D165F}"/>
                    </a:ext>
                  </a:extLst>
                </p:cNvPr>
                <p:cNvCxnSpPr>
                  <a:cxnSpLocks/>
                  <a:stCxn id="43" idx="5"/>
                  <a:endCxn id="24" idx="2"/>
                </p:cNvCxnSpPr>
                <p:nvPr/>
              </p:nvCxnSpPr>
              <p:spPr>
                <a:xfrm>
                  <a:off x="11137135" y="29431502"/>
                  <a:ext cx="1437968" cy="2580899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40AF4954-9DCF-42BA-B1B6-47E0FF246BB3}"/>
                    </a:ext>
                  </a:extLst>
                </p:cNvPr>
                <p:cNvCxnSpPr>
                  <a:cxnSpLocks/>
                  <a:stCxn id="43" idx="7"/>
                  <a:endCxn id="22" idx="2"/>
                </p:cNvCxnSpPr>
                <p:nvPr/>
              </p:nvCxnSpPr>
              <p:spPr>
                <a:xfrm flipV="1">
                  <a:off x="11137135" y="28250647"/>
                  <a:ext cx="1402125" cy="502934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837B9D1D-0D52-4248-9F5A-D39C90745D8B}"/>
                    </a:ext>
                  </a:extLst>
                </p:cNvPr>
                <p:cNvSpPr/>
                <p:nvPr/>
              </p:nvSpPr>
              <p:spPr>
                <a:xfrm>
                  <a:off x="4824552" y="26402720"/>
                  <a:ext cx="4588651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Sensorwert 1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76DE86C8-1C15-4EC3-931F-7DBF3258B242}"/>
                    </a:ext>
                  </a:extLst>
                </p:cNvPr>
                <p:cNvSpPr/>
                <p:nvPr/>
              </p:nvSpPr>
              <p:spPr>
                <a:xfrm>
                  <a:off x="4824548" y="28203461"/>
                  <a:ext cx="4588651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Sensorwert 2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2D3C5936-300D-4FE4-AEED-9E9271BA0F67}"/>
                    </a:ext>
                  </a:extLst>
                </p:cNvPr>
                <p:cNvSpPr/>
                <p:nvPr/>
              </p:nvSpPr>
              <p:spPr>
                <a:xfrm>
                  <a:off x="4824555" y="32082050"/>
                  <a:ext cx="4591497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Sensorwert 8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58CD3505-CCCC-42DF-94BC-013EB577FC3B}"/>
                    </a:ext>
                  </a:extLst>
                </p:cNvPr>
                <p:cNvSpPr/>
                <p:nvPr/>
              </p:nvSpPr>
              <p:spPr>
                <a:xfrm>
                  <a:off x="16778061" y="28437524"/>
                  <a:ext cx="7369997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vorhergesagte </a:t>
                  </a:r>
                  <a:br>
                    <a:rPr lang="de-DE" sz="1200" b="1" dirty="0">
                      <a:solidFill>
                        <a:srgbClr val="0071B7"/>
                      </a:solidFill>
                    </a:rPr>
                  </a:br>
                  <a:r>
                    <a:rPr lang="de-DE" sz="1200" b="1" dirty="0">
                      <a:solidFill>
                        <a:srgbClr val="0071B7"/>
                      </a:solidFill>
                    </a:rPr>
                    <a:t>X-Position Last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96F5F308-952A-438B-91C2-4CD8518794A9}"/>
                    </a:ext>
                  </a:extLst>
                </p:cNvPr>
                <p:cNvSpPr/>
                <p:nvPr/>
              </p:nvSpPr>
              <p:spPr>
                <a:xfrm>
                  <a:off x="16778061" y="30098882"/>
                  <a:ext cx="7369993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vorhergesagte </a:t>
                  </a:r>
                  <a:br>
                    <a:rPr lang="de-DE" sz="1200" b="1" dirty="0">
                      <a:solidFill>
                        <a:srgbClr val="0071B7"/>
                      </a:solidFill>
                    </a:rPr>
                  </a:br>
                  <a:r>
                    <a:rPr lang="de-DE" sz="1200" b="1" dirty="0">
                      <a:solidFill>
                        <a:srgbClr val="0071B7"/>
                      </a:solidFill>
                    </a:rPr>
                    <a:t>Y-Position Last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</p:grpSp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EDB36963-C8EA-4D57-B941-AD96150C82AC}"/>
                  </a:ext>
                </a:extLst>
              </p:cNvPr>
              <p:cNvSpPr/>
              <p:nvPr/>
            </p:nvSpPr>
            <p:spPr>
              <a:xfrm>
                <a:off x="4114465" y="35031347"/>
                <a:ext cx="3830074" cy="172982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6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INPUTS</a:t>
                </a:r>
              </a:p>
            </p:txBody>
          </p:sp>
          <p:sp>
            <p:nvSpPr>
              <p:cNvPr id="12" name="Pfeil: nach rechts 11">
                <a:extLst>
                  <a:ext uri="{FF2B5EF4-FFF2-40B4-BE49-F238E27FC236}">
                    <a16:creationId xmlns:a16="http://schemas.microsoft.com/office/drawing/2014/main" id="{6E4013F7-4C38-4E6C-BF24-8F405B6BCB11}"/>
                  </a:ext>
                </a:extLst>
              </p:cNvPr>
              <p:cNvSpPr/>
              <p:nvPr/>
            </p:nvSpPr>
            <p:spPr>
              <a:xfrm>
                <a:off x="8337686" y="35691095"/>
                <a:ext cx="958729" cy="5383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675D3703-E8FF-404A-85E6-CE8949096FDA}"/>
                  </a:ext>
                </a:extLst>
              </p:cNvPr>
              <p:cNvGrpSpPr/>
              <p:nvPr/>
            </p:nvGrpSpPr>
            <p:grpSpPr>
              <a:xfrm>
                <a:off x="9671616" y="34755014"/>
                <a:ext cx="3005006" cy="2384288"/>
                <a:chOff x="11832290" y="34660553"/>
                <a:chExt cx="2517685" cy="1997629"/>
              </a:xfrm>
            </p:grpSpPr>
            <p:sp>
              <p:nvSpPr>
                <p:cNvPr id="16" name="Manuelle Verarbeitung 173">
                  <a:extLst>
                    <a:ext uri="{FF2B5EF4-FFF2-40B4-BE49-F238E27FC236}">
                      <a16:creationId xmlns:a16="http://schemas.microsoft.com/office/drawing/2014/main" id="{956E224D-8CFF-4E88-B168-20B4CD128515}"/>
                    </a:ext>
                  </a:extLst>
                </p:cNvPr>
                <p:cNvSpPr/>
                <p:nvPr/>
              </p:nvSpPr>
              <p:spPr>
                <a:xfrm flipV="1">
                  <a:off x="12778576" y="36097939"/>
                  <a:ext cx="625112" cy="458619"/>
                </a:xfrm>
                <a:prstGeom prst="flowChartManualOperation">
                  <a:avLst/>
                </a:prstGeom>
                <a:solidFill>
                  <a:srgbClr val="006AB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Abgerundetes Rechteck 174">
                  <a:extLst>
                    <a:ext uri="{FF2B5EF4-FFF2-40B4-BE49-F238E27FC236}">
                      <a16:creationId xmlns:a16="http://schemas.microsoft.com/office/drawing/2014/main" id="{27AE255C-762E-44C7-8B60-FA2CC58BB2DC}"/>
                    </a:ext>
                  </a:extLst>
                </p:cNvPr>
                <p:cNvSpPr/>
                <p:nvPr/>
              </p:nvSpPr>
              <p:spPr>
                <a:xfrm>
                  <a:off x="11832290" y="34660553"/>
                  <a:ext cx="2517685" cy="1643460"/>
                </a:xfrm>
                <a:prstGeom prst="roundRect">
                  <a:avLst>
                    <a:gd name="adj" fmla="val 5929"/>
                  </a:avLst>
                </a:prstGeom>
                <a:solidFill>
                  <a:srgbClr val="006AB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tlCol="0" anchor="ctr" anchorCtr="0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8" name="Abgerundetes Rechteck 175">
                  <a:extLst>
                    <a:ext uri="{FF2B5EF4-FFF2-40B4-BE49-F238E27FC236}">
                      <a16:creationId xmlns:a16="http://schemas.microsoft.com/office/drawing/2014/main" id="{213B1025-88CE-4D96-A199-23C9BB81DAE5}"/>
                    </a:ext>
                  </a:extLst>
                </p:cNvPr>
                <p:cNvSpPr/>
                <p:nvPr/>
              </p:nvSpPr>
              <p:spPr>
                <a:xfrm>
                  <a:off x="12594157" y="36551566"/>
                  <a:ext cx="993947" cy="106616"/>
                </a:xfrm>
                <a:prstGeom prst="roundRect">
                  <a:avLst>
                    <a:gd name="adj" fmla="val 5929"/>
                  </a:avLst>
                </a:prstGeom>
                <a:solidFill>
                  <a:srgbClr val="006AB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9" name="Grafik 18" descr="Webdesign">
                  <a:extLst>
                    <a:ext uri="{FF2B5EF4-FFF2-40B4-BE49-F238E27FC236}">
                      <a16:creationId xmlns:a16="http://schemas.microsoft.com/office/drawing/2014/main" id="{42FD85F2-AC69-4C46-BA39-33F91997F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91939" y="34946370"/>
                  <a:ext cx="1198382" cy="1198382"/>
                </a:xfrm>
                <a:prstGeom prst="rect">
                  <a:avLst/>
                </a:prstGeom>
              </p:spPr>
            </p:pic>
          </p:grpSp>
          <p:sp>
            <p:nvSpPr>
              <p:cNvPr id="14" name="Pfeil: nach rechts 13">
                <a:extLst>
                  <a:ext uri="{FF2B5EF4-FFF2-40B4-BE49-F238E27FC236}">
                    <a16:creationId xmlns:a16="http://schemas.microsoft.com/office/drawing/2014/main" id="{6E7B1BF6-E217-4C77-AE1D-ED606D3E7B13}"/>
                  </a:ext>
                </a:extLst>
              </p:cNvPr>
              <p:cNvSpPr/>
              <p:nvPr/>
            </p:nvSpPr>
            <p:spPr>
              <a:xfrm>
                <a:off x="13066580" y="35693566"/>
                <a:ext cx="958729" cy="5383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4B9B1E21-6569-4F55-8D3E-1C64D95FC523}"/>
                  </a:ext>
                </a:extLst>
              </p:cNvPr>
              <p:cNvSpPr/>
              <p:nvPr/>
            </p:nvSpPr>
            <p:spPr>
              <a:xfrm>
                <a:off x="14877022" y="35031343"/>
                <a:ext cx="3830075" cy="1729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6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OUTPUTS</a:t>
                </a:r>
              </a:p>
            </p:txBody>
          </p:sp>
        </p:grp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F611E85B-7074-414A-906A-4E9802D74F8D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78" y="2988008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A2619516-AB83-4FDA-8C17-D29511BD755B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78" y="3491145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41C0B48D-B22A-4D8E-83D2-94E9D9777F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78" y="4574439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9435F00D-5DF8-489E-8640-D6FAED5C850C}"/>
                </a:ext>
              </a:extLst>
            </p:cNvPr>
            <p:cNvCxnSpPr>
              <a:cxnSpLocks/>
            </p:cNvCxnSpPr>
            <p:nvPr/>
          </p:nvCxnSpPr>
          <p:spPr>
            <a:xfrm>
              <a:off x="4580981" y="3556519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33AAFD3-EA89-4783-BEAA-341F804393D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524" y="3991645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Grafik 98">
            <a:extLst>
              <a:ext uri="{FF2B5EF4-FFF2-40B4-BE49-F238E27FC236}">
                <a16:creationId xmlns:a16="http://schemas.microsoft.com/office/drawing/2014/main" id="{33ED4722-BBE2-48C2-9C27-A942F9ABAB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6018" r="8102" b="4137"/>
          <a:stretch/>
        </p:blipFill>
        <p:spPr>
          <a:xfrm>
            <a:off x="6997768" y="1263965"/>
            <a:ext cx="4982308" cy="47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77513176-6EB4-40C0-AF2A-87AD13C0E111}"/>
              </a:ext>
            </a:extLst>
          </p:cNvPr>
          <p:cNvSpPr/>
          <p:nvPr/>
        </p:nvSpPr>
        <p:spPr>
          <a:xfrm>
            <a:off x="7985930" y="2344153"/>
            <a:ext cx="1166033" cy="230022"/>
          </a:xfrm>
          <a:custGeom>
            <a:avLst/>
            <a:gdLst>
              <a:gd name="connsiteX0" fmla="*/ 0 w 628650"/>
              <a:gd name="connsiteY0" fmla="*/ 85885 h 124013"/>
              <a:gd name="connsiteX1" fmla="*/ 276225 w 628650"/>
              <a:gd name="connsiteY1" fmla="*/ 160 h 124013"/>
              <a:gd name="connsiteX2" fmla="*/ 428625 w 628650"/>
              <a:gd name="connsiteY2" fmla="*/ 104935 h 124013"/>
              <a:gd name="connsiteX3" fmla="*/ 628650 w 628650"/>
              <a:gd name="connsiteY3" fmla="*/ 123985 h 124013"/>
              <a:gd name="connsiteX4" fmla="*/ 628650 w 628650"/>
              <a:gd name="connsiteY4" fmla="*/ 123985 h 1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124013">
                <a:moveTo>
                  <a:pt x="0" y="85885"/>
                </a:moveTo>
                <a:cubicBezTo>
                  <a:pt x="102394" y="41435"/>
                  <a:pt x="204788" y="-3015"/>
                  <a:pt x="276225" y="160"/>
                </a:cubicBezTo>
                <a:cubicBezTo>
                  <a:pt x="347662" y="3335"/>
                  <a:pt x="369888" y="84298"/>
                  <a:pt x="428625" y="104935"/>
                </a:cubicBezTo>
                <a:cubicBezTo>
                  <a:pt x="487362" y="125572"/>
                  <a:pt x="628650" y="123985"/>
                  <a:pt x="628650" y="123985"/>
                </a:cubicBezTo>
                <a:lnTo>
                  <a:pt x="628650" y="123985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Aufbau Funktionsdemonstrator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4E4A5DA-EC61-4C88-BB62-F25F45C48154}"/>
              </a:ext>
            </a:extLst>
          </p:cNvPr>
          <p:cNvSpPr/>
          <p:nvPr/>
        </p:nvSpPr>
        <p:spPr>
          <a:xfrm rot="16868232">
            <a:off x="6540862" y="3803246"/>
            <a:ext cx="1097280" cy="205894"/>
          </a:xfrm>
          <a:custGeom>
            <a:avLst/>
            <a:gdLst>
              <a:gd name="connsiteX0" fmla="*/ 0 w 1097280"/>
              <a:gd name="connsiteY0" fmla="*/ 205894 h 205894"/>
              <a:gd name="connsiteX1" fmla="*/ 152400 w 1097280"/>
              <a:gd name="connsiteY1" fmla="*/ 61114 h 205894"/>
              <a:gd name="connsiteX2" fmla="*/ 441960 w 1097280"/>
              <a:gd name="connsiteY2" fmla="*/ 154 h 205894"/>
              <a:gd name="connsiteX3" fmla="*/ 861060 w 1097280"/>
              <a:gd name="connsiteY3" fmla="*/ 76354 h 205894"/>
              <a:gd name="connsiteX4" fmla="*/ 1097280 w 1097280"/>
              <a:gd name="connsiteY4" fmla="*/ 91594 h 20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205894">
                <a:moveTo>
                  <a:pt x="0" y="205894"/>
                </a:moveTo>
                <a:cubicBezTo>
                  <a:pt x="39370" y="150649"/>
                  <a:pt x="78740" y="95404"/>
                  <a:pt x="152400" y="61114"/>
                </a:cubicBezTo>
                <a:cubicBezTo>
                  <a:pt x="226060" y="26824"/>
                  <a:pt x="323850" y="-2386"/>
                  <a:pt x="441960" y="154"/>
                </a:cubicBezTo>
                <a:cubicBezTo>
                  <a:pt x="560070" y="2694"/>
                  <a:pt x="751840" y="61114"/>
                  <a:pt x="861060" y="76354"/>
                </a:cubicBezTo>
                <a:cubicBezTo>
                  <a:pt x="970280" y="91594"/>
                  <a:pt x="1033780" y="91594"/>
                  <a:pt x="1097280" y="91594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ADA6180-708B-45FE-B982-4CFFF9D17CED}"/>
              </a:ext>
            </a:extLst>
          </p:cNvPr>
          <p:cNvGrpSpPr/>
          <p:nvPr/>
        </p:nvGrpSpPr>
        <p:grpSpPr>
          <a:xfrm>
            <a:off x="9053483" y="1261555"/>
            <a:ext cx="1836000" cy="1836000"/>
            <a:chOff x="533479" y="2790719"/>
            <a:chExt cx="1836000" cy="1836000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BF6CC1C-D261-4CAF-9751-0ACBB7FE1480}"/>
                </a:ext>
              </a:extLst>
            </p:cNvPr>
            <p:cNvSpPr/>
            <p:nvPr/>
          </p:nvSpPr>
          <p:spPr>
            <a:xfrm>
              <a:off x="533479" y="2790719"/>
              <a:ext cx="1836000" cy="1836000"/>
            </a:xfrm>
            <a:prstGeom prst="roundRect">
              <a:avLst>
                <a:gd name="adj" fmla="val 4616"/>
              </a:avLst>
            </a:prstGeom>
            <a:solidFill>
              <a:srgbClr val="F1F7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69C4AB9-E142-49AB-92C7-126C0931A18A}"/>
                </a:ext>
              </a:extLst>
            </p:cNvPr>
            <p:cNvSpPr/>
            <p:nvPr/>
          </p:nvSpPr>
          <p:spPr>
            <a:xfrm rot="2723690">
              <a:off x="2109946" y="2918506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1ED72BF-5845-411E-9309-B42B5C831D78}"/>
                </a:ext>
              </a:extLst>
            </p:cNvPr>
            <p:cNvSpPr/>
            <p:nvPr/>
          </p:nvSpPr>
          <p:spPr>
            <a:xfrm rot="2723690">
              <a:off x="677987" y="4302805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6AB43A0-81A5-4778-BD90-945E047CA36A}"/>
                </a:ext>
              </a:extLst>
            </p:cNvPr>
            <p:cNvSpPr/>
            <p:nvPr/>
          </p:nvSpPr>
          <p:spPr>
            <a:xfrm rot="-2700000">
              <a:off x="677742" y="2918257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8BBAF74-5BC4-423A-A37C-980F1E2D7383}"/>
                </a:ext>
              </a:extLst>
            </p:cNvPr>
            <p:cNvSpPr/>
            <p:nvPr/>
          </p:nvSpPr>
          <p:spPr>
            <a:xfrm rot="-2700000">
              <a:off x="2109701" y="4301615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22397B-4696-44F9-A0D1-9D8D0FF1642A}"/>
                </a:ext>
              </a:extLst>
            </p:cNvPr>
            <p:cNvSpPr/>
            <p:nvPr/>
          </p:nvSpPr>
          <p:spPr>
            <a:xfrm rot="5400000">
              <a:off x="2104871" y="3611382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8342A9B-02F2-41EC-A898-AEC5CBA4EA3C}"/>
                </a:ext>
              </a:extLst>
            </p:cNvPr>
            <p:cNvSpPr/>
            <p:nvPr/>
          </p:nvSpPr>
          <p:spPr>
            <a:xfrm rot="5400000">
              <a:off x="682572" y="3610656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A44BEF1-ED0B-4139-A5C5-6B849041E09C}"/>
                </a:ext>
              </a:extLst>
            </p:cNvPr>
            <p:cNvSpPr/>
            <p:nvPr/>
          </p:nvSpPr>
          <p:spPr>
            <a:xfrm>
              <a:off x="1404029" y="2913426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69AD68F-BBA5-48D0-84F8-043E2D78F331}"/>
                </a:ext>
              </a:extLst>
            </p:cNvPr>
            <p:cNvSpPr/>
            <p:nvPr/>
          </p:nvSpPr>
          <p:spPr>
            <a:xfrm>
              <a:off x="1404029" y="4296784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BA229C-5DB5-478B-8065-CDF47206E6E5}"/>
              </a:ext>
            </a:extLst>
          </p:cNvPr>
          <p:cNvGrpSpPr/>
          <p:nvPr/>
        </p:nvGrpSpPr>
        <p:grpSpPr>
          <a:xfrm>
            <a:off x="6015305" y="1880782"/>
            <a:ext cx="2250440" cy="1615063"/>
            <a:chOff x="2919651" y="4307129"/>
            <a:chExt cx="2212407" cy="1290269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0DEA301-AC65-454B-BF59-6FC393F1223E}"/>
                </a:ext>
              </a:extLst>
            </p:cNvPr>
            <p:cNvSpPr/>
            <p:nvPr/>
          </p:nvSpPr>
          <p:spPr>
            <a:xfrm>
              <a:off x="2919651" y="4307129"/>
              <a:ext cx="2212407" cy="1290269"/>
            </a:xfrm>
            <a:prstGeom prst="roundRect">
              <a:avLst>
                <a:gd name="adj" fmla="val 2847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Signalverstärkung &amp; AD-Wandlung</a:t>
              </a:r>
            </a:p>
            <a:p>
              <a:pPr algn="ctr"/>
              <a:endParaRPr lang="de-DE" dirty="0"/>
            </a:p>
            <a:p>
              <a:pPr algn="ctr"/>
              <a:endParaRPr lang="de-DE" dirty="0"/>
            </a:p>
            <a:p>
              <a:pPr algn="ctr"/>
              <a:endParaRPr lang="de-DE" dirty="0"/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33FDD08-EBF3-452E-B308-CE8292FBB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30" t="24721" r="22812" b="26473"/>
            <a:stretch/>
          </p:blipFill>
          <p:spPr>
            <a:xfrm>
              <a:off x="3302513" y="4943303"/>
              <a:ext cx="785160" cy="5474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37AC336D-4D0F-4AC1-AF5E-5CB24BD6B90F}"/>
              </a:ext>
            </a:extLst>
          </p:cNvPr>
          <p:cNvSpPr/>
          <p:nvPr/>
        </p:nvSpPr>
        <p:spPr>
          <a:xfrm>
            <a:off x="9458283" y="1886215"/>
            <a:ext cx="137214" cy="13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5238A6-A0EC-457A-91FE-264F0BA07232}"/>
              </a:ext>
            </a:extLst>
          </p:cNvPr>
          <p:cNvCxnSpPr>
            <a:cxnSpLocks/>
            <a:stCxn id="33" idx="3"/>
            <a:endCxn id="13" idx="2"/>
          </p:cNvCxnSpPr>
          <p:nvPr/>
        </p:nvCxnSpPr>
        <p:spPr>
          <a:xfrm>
            <a:off x="7823148" y="1600357"/>
            <a:ext cx="1328815" cy="5791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965CADC-70CA-4E82-B71C-210FC4C33B73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8853879" y="1356152"/>
            <a:ext cx="624499" cy="550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32327AD6-CBA9-49FE-897A-33959CACADC6}"/>
              </a:ext>
            </a:extLst>
          </p:cNvPr>
          <p:cNvSpPr txBox="1"/>
          <p:nvPr/>
        </p:nvSpPr>
        <p:spPr>
          <a:xfrm>
            <a:off x="6727976" y="1185336"/>
            <a:ext cx="21259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Reale Lasteinleitung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4B5AF43-6125-4C2C-B1E8-E10402B9F820}"/>
              </a:ext>
            </a:extLst>
          </p:cNvPr>
          <p:cNvSpPr txBox="1"/>
          <p:nvPr/>
        </p:nvSpPr>
        <p:spPr>
          <a:xfrm>
            <a:off x="6727976" y="1429541"/>
            <a:ext cx="1095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Sensoren</a:t>
            </a: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6DCF783-CF92-4ECE-B3E0-6C403C1E695D}"/>
              </a:ext>
            </a:extLst>
          </p:cNvPr>
          <p:cNvGrpSpPr/>
          <p:nvPr/>
        </p:nvGrpSpPr>
        <p:grpSpPr>
          <a:xfrm>
            <a:off x="6015305" y="4316541"/>
            <a:ext cx="2250440" cy="1693087"/>
            <a:chOff x="5827498" y="4147063"/>
            <a:chExt cx="2250440" cy="1693087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0754C22E-96C4-42B1-BB96-00E27AA81284}"/>
                </a:ext>
              </a:extLst>
            </p:cNvPr>
            <p:cNvGrpSpPr/>
            <p:nvPr/>
          </p:nvGrpSpPr>
          <p:grpSpPr>
            <a:xfrm>
              <a:off x="5827498" y="4147063"/>
              <a:ext cx="2250440" cy="1693087"/>
              <a:chOff x="7427487" y="4096676"/>
              <a:chExt cx="2250440" cy="1693087"/>
            </a:xfrm>
          </p:grpSpPr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42675FCD-DCBD-406D-A8F7-4FB9E63CFF98}"/>
                  </a:ext>
                </a:extLst>
              </p:cNvPr>
              <p:cNvSpPr/>
              <p:nvPr/>
            </p:nvSpPr>
            <p:spPr>
              <a:xfrm>
                <a:off x="7427487" y="4096676"/>
                <a:ext cx="2250440" cy="1693087"/>
              </a:xfrm>
              <a:prstGeom prst="roundRect">
                <a:avLst>
                  <a:gd name="adj" fmla="val 2847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Raspberry Pi</a:t>
                </a:r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</p:txBody>
          </p:sp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C3A2A0B7-3F3B-4F99-B33F-F898FCC34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8312" y="4578027"/>
                <a:ext cx="806261" cy="1018577"/>
              </a:xfrm>
              <a:prstGeom prst="rect">
                <a:avLst/>
              </a:prstGeom>
            </p:spPr>
          </p:pic>
        </p:grp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A572279E-BD32-4E3C-AFD2-DAF652F0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566" y="4705783"/>
              <a:ext cx="932471" cy="1023274"/>
            </a:xfrm>
            <a:prstGeom prst="rect">
              <a:avLst/>
            </a:prstGeom>
          </p:spPr>
        </p:pic>
      </p:grp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46378871-A619-4065-BD07-597842079F03}"/>
              </a:ext>
            </a:extLst>
          </p:cNvPr>
          <p:cNvSpPr/>
          <p:nvPr/>
        </p:nvSpPr>
        <p:spPr>
          <a:xfrm>
            <a:off x="8346304" y="5076947"/>
            <a:ext cx="563206" cy="2789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A0512FF8-8633-40DB-B83D-2717A7336C9A}"/>
              </a:ext>
            </a:extLst>
          </p:cNvPr>
          <p:cNvGrpSpPr/>
          <p:nvPr/>
        </p:nvGrpSpPr>
        <p:grpSpPr>
          <a:xfrm>
            <a:off x="9053482" y="4179045"/>
            <a:ext cx="1836001" cy="1836001"/>
            <a:chOff x="9366987" y="4151324"/>
            <a:chExt cx="1836000" cy="1836000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AB68CCB8-E2E9-4DD6-8700-86730EFD12B4}"/>
                </a:ext>
              </a:extLst>
            </p:cNvPr>
            <p:cNvGrpSpPr/>
            <p:nvPr/>
          </p:nvGrpSpPr>
          <p:grpSpPr>
            <a:xfrm>
              <a:off x="9366987" y="4151324"/>
              <a:ext cx="1836000" cy="1836000"/>
              <a:chOff x="533479" y="2790719"/>
              <a:chExt cx="1836000" cy="1836000"/>
            </a:xfrm>
          </p:grpSpPr>
          <p:sp>
            <p:nvSpPr>
              <p:cNvPr id="46" name="Rechteck: abgerundete Ecken 45">
                <a:extLst>
                  <a:ext uri="{FF2B5EF4-FFF2-40B4-BE49-F238E27FC236}">
                    <a16:creationId xmlns:a16="http://schemas.microsoft.com/office/drawing/2014/main" id="{C7C1A7CE-22D1-4A3F-94FB-4A670D6EACD5}"/>
                  </a:ext>
                </a:extLst>
              </p:cNvPr>
              <p:cNvSpPr/>
              <p:nvPr/>
            </p:nvSpPr>
            <p:spPr>
              <a:xfrm>
                <a:off x="533479" y="2790719"/>
                <a:ext cx="1836000" cy="1836000"/>
              </a:xfrm>
              <a:prstGeom prst="roundRect">
                <a:avLst>
                  <a:gd name="adj" fmla="val 4616"/>
                </a:avLst>
              </a:prstGeom>
              <a:solidFill>
                <a:srgbClr val="F1F79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7580A1FA-A505-451E-B2B8-B22C52B6FE59}"/>
                  </a:ext>
                </a:extLst>
              </p:cNvPr>
              <p:cNvSpPr/>
              <p:nvPr/>
            </p:nvSpPr>
            <p:spPr>
              <a:xfrm rot="2723690">
                <a:off x="2109946" y="2918506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E5A3C203-E2D3-4F03-A468-828F5F9DCA4D}"/>
                  </a:ext>
                </a:extLst>
              </p:cNvPr>
              <p:cNvSpPr/>
              <p:nvPr/>
            </p:nvSpPr>
            <p:spPr>
              <a:xfrm rot="2723690">
                <a:off x="677987" y="4302805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8B0570C1-4E0F-491F-86F4-B0CCA99D72A2}"/>
                  </a:ext>
                </a:extLst>
              </p:cNvPr>
              <p:cNvSpPr/>
              <p:nvPr/>
            </p:nvSpPr>
            <p:spPr>
              <a:xfrm rot="-2700000">
                <a:off x="677742" y="2918257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108B01A0-F1D0-4768-BDD3-B0166C6F2CA5}"/>
                  </a:ext>
                </a:extLst>
              </p:cNvPr>
              <p:cNvSpPr/>
              <p:nvPr/>
            </p:nvSpPr>
            <p:spPr>
              <a:xfrm rot="-2700000">
                <a:off x="2109701" y="4301615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8A719A69-4147-47D1-8CD3-2C645C8859CB}"/>
                  </a:ext>
                </a:extLst>
              </p:cNvPr>
              <p:cNvSpPr/>
              <p:nvPr/>
            </p:nvSpPr>
            <p:spPr>
              <a:xfrm rot="5400000">
                <a:off x="2104871" y="3611382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72D4A58-6737-498D-854D-C2F9BA85C25F}"/>
                  </a:ext>
                </a:extLst>
              </p:cNvPr>
              <p:cNvSpPr/>
              <p:nvPr/>
            </p:nvSpPr>
            <p:spPr>
              <a:xfrm rot="5400000">
                <a:off x="682572" y="3610656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52E8A42A-A09F-4CD1-8354-A0F51E328A0E}"/>
                  </a:ext>
                </a:extLst>
              </p:cNvPr>
              <p:cNvSpPr/>
              <p:nvPr/>
            </p:nvSpPr>
            <p:spPr>
              <a:xfrm>
                <a:off x="1404029" y="2913426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189C427F-8F71-4CE2-81E4-260863758C27}"/>
                  </a:ext>
                </a:extLst>
              </p:cNvPr>
              <p:cNvSpPr/>
              <p:nvPr/>
            </p:nvSpPr>
            <p:spPr>
              <a:xfrm>
                <a:off x="1404029" y="4296784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3CB80846-23BC-4869-9F08-807A729BA9E0}"/>
                </a:ext>
              </a:extLst>
            </p:cNvPr>
            <p:cNvGrpSpPr/>
            <p:nvPr/>
          </p:nvGrpSpPr>
          <p:grpSpPr>
            <a:xfrm>
              <a:off x="9625133" y="4455938"/>
              <a:ext cx="771704" cy="771704"/>
              <a:chOff x="9625133" y="4455938"/>
              <a:chExt cx="771704" cy="771704"/>
            </a:xfrm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A94E7FE6-6634-4201-A953-F83D10A0DF8B}"/>
                  </a:ext>
                </a:extLst>
              </p:cNvPr>
              <p:cNvSpPr/>
              <p:nvPr/>
            </p:nvSpPr>
            <p:spPr>
              <a:xfrm>
                <a:off x="9625133" y="4455938"/>
                <a:ext cx="771704" cy="771704"/>
              </a:xfrm>
              <a:prstGeom prst="ellipse">
                <a:avLst/>
              </a:prstGeom>
              <a:solidFill>
                <a:srgbClr val="FFDF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AEBC496C-03F2-436F-871F-7D36B3A5ABFB}"/>
                  </a:ext>
                </a:extLst>
              </p:cNvPr>
              <p:cNvSpPr/>
              <p:nvPr/>
            </p:nvSpPr>
            <p:spPr>
              <a:xfrm>
                <a:off x="9695072" y="4523450"/>
                <a:ext cx="637534" cy="6375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3DB3FA27-D73D-4269-BDA9-A3E0A9D034F8}"/>
                  </a:ext>
                </a:extLst>
              </p:cNvPr>
              <p:cNvSpPr/>
              <p:nvPr/>
            </p:nvSpPr>
            <p:spPr>
              <a:xfrm>
                <a:off x="9775631" y="4608509"/>
                <a:ext cx="467417" cy="467417"/>
              </a:xfrm>
              <a:prstGeom prst="ellipse">
                <a:avLst/>
              </a:prstGeom>
              <a:solidFill>
                <a:srgbClr val="C98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CF74085D-CA8B-43C9-9452-FD63E46F40DA}"/>
                  </a:ext>
                </a:extLst>
              </p:cNvPr>
              <p:cNvSpPr/>
              <p:nvPr/>
            </p:nvSpPr>
            <p:spPr>
              <a:xfrm>
                <a:off x="9855654" y="4694035"/>
                <a:ext cx="307370" cy="307370"/>
              </a:xfrm>
              <a:prstGeom prst="ellipse">
                <a:avLst/>
              </a:prstGeom>
              <a:solidFill>
                <a:srgbClr val="CA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77C7302-D693-49F2-ABE5-4090FBE445FF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9692640" y="4130227"/>
            <a:ext cx="326461" cy="726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515E791B-270E-4EA4-896E-FDE6F5784C9E}"/>
              </a:ext>
            </a:extLst>
          </p:cNvPr>
          <p:cNvSpPr txBox="1"/>
          <p:nvPr/>
        </p:nvSpPr>
        <p:spPr>
          <a:xfrm>
            <a:off x="9192592" y="3289997"/>
            <a:ext cx="165301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Visualisierung</a:t>
            </a:r>
            <a:br>
              <a:rPr lang="de-DE" dirty="0"/>
            </a:br>
            <a:r>
              <a:rPr lang="de-DE" dirty="0"/>
              <a:t>prognostizierte</a:t>
            </a:r>
            <a:br>
              <a:rPr lang="de-DE" dirty="0"/>
            </a:br>
            <a:r>
              <a:rPr lang="de-DE" dirty="0"/>
              <a:t>Lasteinleitung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A95F937C-AACD-4F9F-971F-50E1E5E5CE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2778"/>
          <a:stretch/>
        </p:blipFill>
        <p:spPr>
          <a:xfrm>
            <a:off x="1026582" y="1307677"/>
            <a:ext cx="4167536" cy="46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6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21" grpId="0" animBg="1"/>
      <p:bldP spid="31" grpId="0"/>
      <p:bldP spid="33" grpId="0"/>
      <p:bldP spid="44" grpId="0" animBg="1"/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Stand Funktionsdemonstrator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ADF5B1F1-DA22-4EFD-81DB-887992818996}"/>
              </a:ext>
            </a:extLst>
          </p:cNvPr>
          <p:cNvSpPr txBox="1"/>
          <p:nvPr/>
        </p:nvSpPr>
        <p:spPr>
          <a:xfrm>
            <a:off x="508196" y="1305890"/>
            <a:ext cx="4805625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b="1" dirty="0"/>
              <a:t>Trainingsdatenerfassung: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Aufnahme aller 8 Sensorwerte für jedes definierte Lastszenario zur Erstellung eines umfassenden Datensatzes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Messraster: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11x11-Gittereinteilung der Membran zur präzisen Definition der Lastpositionen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Modellgenauigkeit: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mittlere absolute Vorhersageabweichung: </a:t>
            </a:r>
            <a:br>
              <a:rPr lang="de-DE" dirty="0"/>
            </a:br>
            <a:r>
              <a:rPr lang="el-GR" dirty="0"/>
              <a:t>Δ</a:t>
            </a:r>
            <a:r>
              <a:rPr lang="de-DE" dirty="0"/>
              <a:t> x = ±11.58 mm, </a:t>
            </a:r>
            <a:r>
              <a:rPr lang="el-GR" dirty="0"/>
              <a:t>Δ</a:t>
            </a:r>
            <a:r>
              <a:rPr lang="de-DE" dirty="0"/>
              <a:t> y = ±17.02 mm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5" name="screenrecording_demonstrator_01">
            <a:hlinkClick r:id="" action="ppaction://media"/>
            <a:extLst>
              <a:ext uri="{FF2B5EF4-FFF2-40B4-BE49-F238E27FC236}">
                <a16:creationId xmlns:a16="http://schemas.microsoft.com/office/drawing/2014/main" id="{8503C351-E80C-496F-9C14-ED34F84E4C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24" end="12329"/>
                </p14:media>
              </p:ext>
            </p:extLst>
          </p:nvPr>
        </p:nvPicPr>
        <p:blipFill rotWithShape="1">
          <a:blip r:embed="rId6"/>
          <a:srcRect l="27077" t="16126" r="25265" b="14711"/>
          <a:stretch/>
        </p:blipFill>
        <p:spPr>
          <a:xfrm>
            <a:off x="8559799" y="1305890"/>
            <a:ext cx="3572873" cy="3240711"/>
          </a:xfrm>
          <a:prstGeom prst="rect">
            <a:avLst/>
          </a:prstGeom>
        </p:spPr>
      </p:pic>
      <p:pic>
        <p:nvPicPr>
          <p:cNvPr id="7" name="video_demonstrator">
            <a:hlinkClick r:id="" action="ppaction://media"/>
            <a:extLst>
              <a:ext uri="{FF2B5EF4-FFF2-40B4-BE49-F238E27FC236}">
                <a16:creationId xmlns:a16="http://schemas.microsoft.com/office/drawing/2014/main" id="{314547B2-1A5D-435A-A213-4F06CE95A2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812"/>
                </p14:media>
              </p:ext>
            </p:extLst>
          </p:nvPr>
        </p:nvPicPr>
        <p:blipFill rotWithShape="1">
          <a:blip r:embed="rId7"/>
          <a:srcRect l="3368" t="7798" r="3277" b="7837"/>
          <a:stretch>
            <a:fillRect/>
          </a:stretch>
        </p:blipFill>
        <p:spPr>
          <a:xfrm>
            <a:off x="5253892" y="1305891"/>
            <a:ext cx="3344467" cy="324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6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6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Entwicklung echtzeitfähiger Algorithmen - Ausblick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3108306-3CDB-4C3E-8552-40F552BD56F3}"/>
              </a:ext>
            </a:extLst>
          </p:cNvPr>
          <p:cNvSpPr txBox="1"/>
          <p:nvPr/>
        </p:nvSpPr>
        <p:spPr>
          <a:xfrm>
            <a:off x="508196" y="1305890"/>
            <a:ext cx="768121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Implementierung Lasterkennung (nicht Position)</a:t>
            </a:r>
          </a:p>
          <a:p>
            <a:pPr marL="285750" indent="-285750">
              <a:buFontTx/>
              <a:buChar char="-"/>
            </a:pPr>
            <a:r>
              <a:rPr lang="de-DE" dirty="0"/>
              <a:t>Rückschluss auf vollflächigen Spannungszustand der Membran aus Position und Betrag der aufgebrachten Last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1A3790F-A689-4D56-BE61-549CC363B190}"/>
              </a:ext>
            </a:extLst>
          </p:cNvPr>
          <p:cNvSpPr/>
          <p:nvPr/>
        </p:nvSpPr>
        <p:spPr>
          <a:xfrm>
            <a:off x="747064" y="2218278"/>
            <a:ext cx="5522869" cy="3803967"/>
          </a:xfrm>
          <a:prstGeom prst="roundRect">
            <a:avLst>
              <a:gd name="adj" fmla="val 3913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7DC7F41-6EE5-4D86-B68F-FE478D2E0161}"/>
              </a:ext>
            </a:extLst>
          </p:cNvPr>
          <p:cNvSpPr/>
          <p:nvPr/>
        </p:nvSpPr>
        <p:spPr>
          <a:xfrm>
            <a:off x="2634761" y="2764732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E5CE975-1D98-4592-B06C-40039983BEBF}"/>
              </a:ext>
            </a:extLst>
          </p:cNvPr>
          <p:cNvSpPr/>
          <p:nvPr/>
        </p:nvSpPr>
        <p:spPr>
          <a:xfrm>
            <a:off x="2634761" y="4605705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7B44EB9-3D33-47D7-8B9F-31F0F7EE3B2C}"/>
              </a:ext>
            </a:extLst>
          </p:cNvPr>
          <p:cNvSpPr/>
          <p:nvPr/>
        </p:nvSpPr>
        <p:spPr>
          <a:xfrm>
            <a:off x="3353844" y="307572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040BA65-D6AA-4A55-B6B8-EBFA2E251BFA}"/>
              </a:ext>
            </a:extLst>
          </p:cNvPr>
          <p:cNvSpPr/>
          <p:nvPr/>
        </p:nvSpPr>
        <p:spPr>
          <a:xfrm>
            <a:off x="3351660" y="3689691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D6D74BC-547C-4F88-A82D-39A6A2875643}"/>
              </a:ext>
            </a:extLst>
          </p:cNvPr>
          <p:cNvSpPr/>
          <p:nvPr/>
        </p:nvSpPr>
        <p:spPr>
          <a:xfrm>
            <a:off x="3365461" y="429496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1767617-697D-4589-92EE-818B7C0F40D9}"/>
              </a:ext>
            </a:extLst>
          </p:cNvPr>
          <p:cNvSpPr/>
          <p:nvPr/>
        </p:nvSpPr>
        <p:spPr>
          <a:xfrm>
            <a:off x="3978980" y="368346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C7A515C-CF9D-46BA-B918-4B00274B28FE}"/>
              </a:ext>
            </a:extLst>
          </p:cNvPr>
          <p:cNvCxnSpPr>
            <a:cxnSpLocks/>
            <a:stCxn id="20" idx="7"/>
            <a:endCxn id="22" idx="1"/>
          </p:cNvCxnSpPr>
          <p:nvPr/>
        </p:nvCxnSpPr>
        <p:spPr>
          <a:xfrm>
            <a:off x="2899992" y="2810239"/>
            <a:ext cx="499359" cy="310995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3C4F779-E465-4ADE-A150-54574CDE89E9}"/>
              </a:ext>
            </a:extLst>
          </p:cNvPr>
          <p:cNvCxnSpPr>
            <a:cxnSpLocks/>
            <a:stCxn id="20" idx="6"/>
            <a:endCxn id="23" idx="1"/>
          </p:cNvCxnSpPr>
          <p:nvPr/>
        </p:nvCxnSpPr>
        <p:spPr>
          <a:xfrm>
            <a:off x="2945499" y="2920101"/>
            <a:ext cx="451668" cy="815097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06AC1F2B-F12A-44A2-82F1-845CD6A632C6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2899992" y="3029963"/>
            <a:ext cx="510976" cy="1310511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ED537FB0-76A0-4512-ABB0-B61172243B40}"/>
              </a:ext>
            </a:extLst>
          </p:cNvPr>
          <p:cNvCxnSpPr>
            <a:cxnSpLocks/>
            <a:stCxn id="21" idx="7"/>
            <a:endCxn id="22" idx="3"/>
          </p:cNvCxnSpPr>
          <p:nvPr/>
        </p:nvCxnSpPr>
        <p:spPr>
          <a:xfrm flipV="1">
            <a:off x="2899992" y="3340958"/>
            <a:ext cx="499359" cy="1310254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6A13857-9623-4841-B49F-1B78629C2329}"/>
              </a:ext>
            </a:extLst>
          </p:cNvPr>
          <p:cNvCxnSpPr>
            <a:cxnSpLocks/>
            <a:stCxn id="21" idx="6"/>
            <a:endCxn id="23" idx="3"/>
          </p:cNvCxnSpPr>
          <p:nvPr/>
        </p:nvCxnSpPr>
        <p:spPr>
          <a:xfrm flipV="1">
            <a:off x="2945499" y="3954923"/>
            <a:ext cx="451668" cy="806151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3DDAB2B-290E-4D70-A461-D8D8176B7612}"/>
              </a:ext>
            </a:extLst>
          </p:cNvPr>
          <p:cNvCxnSpPr>
            <a:cxnSpLocks/>
            <a:stCxn id="21" idx="5"/>
            <a:endCxn id="24" idx="3"/>
          </p:cNvCxnSpPr>
          <p:nvPr/>
        </p:nvCxnSpPr>
        <p:spPr>
          <a:xfrm flipV="1">
            <a:off x="2899992" y="4560198"/>
            <a:ext cx="510976" cy="310738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5871CAA-580F-44C8-8C0C-4916B762E0D4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>
            <a:off x="3664582" y="3231096"/>
            <a:ext cx="359905" cy="497878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85F475E-3800-42A2-97DD-10C3DB432CF5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3662398" y="3838836"/>
            <a:ext cx="316582" cy="6224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5160764-BF3A-4C0A-8C77-B534398C34F2}"/>
              </a:ext>
            </a:extLst>
          </p:cNvPr>
          <p:cNvCxnSpPr>
            <a:cxnSpLocks/>
            <a:stCxn id="24" idx="6"/>
            <a:endCxn id="25" idx="3"/>
          </p:cNvCxnSpPr>
          <p:nvPr/>
        </p:nvCxnSpPr>
        <p:spPr>
          <a:xfrm flipV="1">
            <a:off x="3676199" y="3948698"/>
            <a:ext cx="348288" cy="501638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3B1F4BE4-20AB-4CBF-B8B3-CB45ED501D43}"/>
              </a:ext>
            </a:extLst>
          </p:cNvPr>
          <p:cNvSpPr/>
          <p:nvPr/>
        </p:nvSpPr>
        <p:spPr>
          <a:xfrm>
            <a:off x="2785398" y="4115399"/>
            <a:ext cx="45506" cy="455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3EEA911-3528-4F3A-9117-4906656F5075}"/>
              </a:ext>
            </a:extLst>
          </p:cNvPr>
          <p:cNvSpPr/>
          <p:nvPr/>
        </p:nvSpPr>
        <p:spPr>
          <a:xfrm>
            <a:off x="2785398" y="3877275"/>
            <a:ext cx="45506" cy="455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3209E0F-1743-4CD6-8932-218BBC620C58}"/>
              </a:ext>
            </a:extLst>
          </p:cNvPr>
          <p:cNvSpPr/>
          <p:nvPr/>
        </p:nvSpPr>
        <p:spPr>
          <a:xfrm>
            <a:off x="2781420" y="4353523"/>
            <a:ext cx="45506" cy="455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364BE03-0797-48E0-825C-2A26013D200E}"/>
              </a:ext>
            </a:extLst>
          </p:cNvPr>
          <p:cNvSpPr/>
          <p:nvPr/>
        </p:nvSpPr>
        <p:spPr>
          <a:xfrm>
            <a:off x="3978982" y="429120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9F2C55A-FF8C-4EEF-92EE-8821D0A8422B}"/>
              </a:ext>
            </a:extLst>
          </p:cNvPr>
          <p:cNvCxnSpPr>
            <a:cxnSpLocks/>
            <a:stCxn id="23" idx="6"/>
            <a:endCxn id="38" idx="2"/>
          </p:cNvCxnSpPr>
          <p:nvPr/>
        </p:nvCxnSpPr>
        <p:spPr>
          <a:xfrm>
            <a:off x="3662398" y="3845060"/>
            <a:ext cx="316584" cy="601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F1869535-202C-4D6F-9B3D-32103B40F711}"/>
              </a:ext>
            </a:extLst>
          </p:cNvPr>
          <p:cNvCxnSpPr>
            <a:cxnSpLocks/>
            <a:stCxn id="22" idx="5"/>
            <a:endCxn id="38" idx="1"/>
          </p:cNvCxnSpPr>
          <p:nvPr/>
        </p:nvCxnSpPr>
        <p:spPr>
          <a:xfrm>
            <a:off x="3619075" y="3340958"/>
            <a:ext cx="405414" cy="995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801B1241-6538-4A45-A839-EF435A59AD75}"/>
              </a:ext>
            </a:extLst>
          </p:cNvPr>
          <p:cNvCxnSpPr>
            <a:cxnSpLocks/>
            <a:stCxn id="24" idx="5"/>
            <a:endCxn id="38" idx="3"/>
          </p:cNvCxnSpPr>
          <p:nvPr/>
        </p:nvCxnSpPr>
        <p:spPr>
          <a:xfrm flipV="1">
            <a:off x="3630692" y="4556438"/>
            <a:ext cx="393797" cy="37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466A2AEA-2E6D-4945-98AC-7F9D9D55CD54}"/>
              </a:ext>
            </a:extLst>
          </p:cNvPr>
          <p:cNvSpPr/>
          <p:nvPr/>
        </p:nvSpPr>
        <p:spPr>
          <a:xfrm>
            <a:off x="2491204" y="2244786"/>
            <a:ext cx="2388725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KI Regressions-Modell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98F1FD3-6788-469D-9879-C4EF86D8CA40}"/>
              </a:ext>
            </a:extLst>
          </p:cNvPr>
          <p:cNvSpPr/>
          <p:nvPr/>
        </p:nvSpPr>
        <p:spPr>
          <a:xfrm>
            <a:off x="2634163" y="334859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0EFD4F5-B71B-4DD7-BC80-F3BAC29DDD85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2944902" y="3503966"/>
            <a:ext cx="406759" cy="341094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6E0DC57-4A35-4D8A-AD15-53E60D0D165F}"/>
              </a:ext>
            </a:extLst>
          </p:cNvPr>
          <p:cNvCxnSpPr>
            <a:cxnSpLocks/>
            <a:stCxn id="43" idx="5"/>
            <a:endCxn id="24" idx="2"/>
          </p:cNvCxnSpPr>
          <p:nvPr/>
        </p:nvCxnSpPr>
        <p:spPr>
          <a:xfrm>
            <a:off x="2899395" y="3613828"/>
            <a:ext cx="466067" cy="836507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40AF4954-9DCF-42BA-B1B6-47E0FF246BB3}"/>
              </a:ext>
            </a:extLst>
          </p:cNvPr>
          <p:cNvCxnSpPr>
            <a:cxnSpLocks/>
            <a:stCxn id="43" idx="7"/>
            <a:endCxn id="22" idx="2"/>
          </p:cNvCxnSpPr>
          <p:nvPr/>
        </p:nvCxnSpPr>
        <p:spPr>
          <a:xfrm flipV="1">
            <a:off x="2899395" y="3231096"/>
            <a:ext cx="454449" cy="163008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837B9D1D-0D52-4248-9F5A-D39C90745D8B}"/>
              </a:ext>
            </a:extLst>
          </p:cNvPr>
          <p:cNvSpPr/>
          <p:nvPr/>
        </p:nvSpPr>
        <p:spPr>
          <a:xfrm>
            <a:off x="853393" y="2632156"/>
            <a:ext cx="1487250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Sensorwert 1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6DE86C8-1C15-4EC3-931F-7DBF3258B242}"/>
              </a:ext>
            </a:extLst>
          </p:cNvPr>
          <p:cNvSpPr/>
          <p:nvPr/>
        </p:nvSpPr>
        <p:spPr>
          <a:xfrm>
            <a:off x="853392" y="3215802"/>
            <a:ext cx="1487250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Sensorwert 2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D3C5936-300D-4FE4-AEED-9E9271BA0F67}"/>
              </a:ext>
            </a:extLst>
          </p:cNvPr>
          <p:cNvSpPr/>
          <p:nvPr/>
        </p:nvSpPr>
        <p:spPr>
          <a:xfrm>
            <a:off x="853394" y="4472910"/>
            <a:ext cx="1488172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Sensorwert 8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8CD3505-CCCC-42DF-94BC-013EB577FC3B}"/>
              </a:ext>
            </a:extLst>
          </p:cNvPr>
          <p:cNvSpPr/>
          <p:nvPr/>
        </p:nvSpPr>
        <p:spPr>
          <a:xfrm>
            <a:off x="4727702" y="3550746"/>
            <a:ext cx="2388725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vorhergesagte </a:t>
            </a:r>
            <a:br>
              <a:rPr lang="de-DE" sz="1200" b="1" dirty="0">
                <a:solidFill>
                  <a:srgbClr val="0071B7"/>
                </a:solidFill>
              </a:rPr>
            </a:br>
            <a:r>
              <a:rPr lang="de-DE" sz="1200" b="1" dirty="0">
                <a:solidFill>
                  <a:srgbClr val="0071B7"/>
                </a:solidFill>
              </a:rPr>
              <a:t>X-Position Last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6F5F308-952A-438B-91C2-4CD8518794A9}"/>
              </a:ext>
            </a:extLst>
          </p:cNvPr>
          <p:cNvSpPr/>
          <p:nvPr/>
        </p:nvSpPr>
        <p:spPr>
          <a:xfrm>
            <a:off x="4727702" y="4173036"/>
            <a:ext cx="2388724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vorhergesagte </a:t>
            </a:r>
            <a:br>
              <a:rPr lang="de-DE" sz="1200" b="1" dirty="0">
                <a:solidFill>
                  <a:srgbClr val="0071B7"/>
                </a:solidFill>
              </a:rPr>
            </a:br>
            <a:r>
              <a:rPr lang="de-DE" sz="1200" b="1" dirty="0">
                <a:solidFill>
                  <a:srgbClr val="0071B7"/>
                </a:solidFill>
              </a:rPr>
              <a:t>Y-Position Last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DB36963-C8EA-4D57-B941-AD96150C82AC}"/>
              </a:ext>
            </a:extLst>
          </p:cNvPr>
          <p:cNvSpPr/>
          <p:nvPr/>
        </p:nvSpPr>
        <p:spPr>
          <a:xfrm>
            <a:off x="1224529" y="5211045"/>
            <a:ext cx="1241384" cy="5606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6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E4013F7-4C38-4E6C-BF24-8F405B6BCB11}"/>
              </a:ext>
            </a:extLst>
          </p:cNvPr>
          <p:cNvSpPr/>
          <p:nvPr/>
        </p:nvSpPr>
        <p:spPr>
          <a:xfrm>
            <a:off x="2593338" y="5424879"/>
            <a:ext cx="310738" cy="174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75D3703-E8FF-404A-85E6-CE8949096FDA}"/>
              </a:ext>
            </a:extLst>
          </p:cNvPr>
          <p:cNvGrpSpPr/>
          <p:nvPr/>
        </p:nvGrpSpPr>
        <p:grpSpPr>
          <a:xfrm>
            <a:off x="3025684" y="5121482"/>
            <a:ext cx="973967" cy="772783"/>
            <a:chOff x="11832290" y="34660553"/>
            <a:chExt cx="2517685" cy="1997629"/>
          </a:xfrm>
        </p:grpSpPr>
        <p:sp>
          <p:nvSpPr>
            <p:cNvPr id="16" name="Manuelle Verarbeitung 173">
              <a:extLst>
                <a:ext uri="{FF2B5EF4-FFF2-40B4-BE49-F238E27FC236}">
                  <a16:creationId xmlns:a16="http://schemas.microsoft.com/office/drawing/2014/main" id="{956E224D-8CFF-4E88-B168-20B4CD128515}"/>
                </a:ext>
              </a:extLst>
            </p:cNvPr>
            <p:cNvSpPr/>
            <p:nvPr/>
          </p:nvSpPr>
          <p:spPr>
            <a:xfrm flipV="1">
              <a:off x="12778576" y="36097939"/>
              <a:ext cx="625112" cy="458619"/>
            </a:xfrm>
            <a:prstGeom prst="flowChartManualOperation">
              <a:avLst/>
            </a:prstGeom>
            <a:solidFill>
              <a:srgbClr val="006AB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Abgerundetes Rechteck 174">
              <a:extLst>
                <a:ext uri="{FF2B5EF4-FFF2-40B4-BE49-F238E27FC236}">
                  <a16:creationId xmlns:a16="http://schemas.microsoft.com/office/drawing/2014/main" id="{27AE255C-762E-44C7-8B60-FA2CC58BB2DC}"/>
                </a:ext>
              </a:extLst>
            </p:cNvPr>
            <p:cNvSpPr/>
            <p:nvPr/>
          </p:nvSpPr>
          <p:spPr>
            <a:xfrm>
              <a:off x="11832290" y="34660553"/>
              <a:ext cx="2517685" cy="1643460"/>
            </a:xfrm>
            <a:prstGeom prst="roundRect">
              <a:avLst>
                <a:gd name="adj" fmla="val 5929"/>
              </a:avLst>
            </a:prstGeom>
            <a:solidFill>
              <a:srgbClr val="006AB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 anchorCtr="0"/>
            <a:lstStyle/>
            <a:p>
              <a:pPr algn="ctr"/>
              <a:endParaRPr lang="de-DE" dirty="0"/>
            </a:p>
          </p:txBody>
        </p:sp>
        <p:sp>
          <p:nvSpPr>
            <p:cNvPr id="18" name="Abgerundetes Rechteck 175">
              <a:extLst>
                <a:ext uri="{FF2B5EF4-FFF2-40B4-BE49-F238E27FC236}">
                  <a16:creationId xmlns:a16="http://schemas.microsoft.com/office/drawing/2014/main" id="{213B1025-88CE-4D96-A199-23C9BB81DAE5}"/>
                </a:ext>
              </a:extLst>
            </p:cNvPr>
            <p:cNvSpPr/>
            <p:nvPr/>
          </p:nvSpPr>
          <p:spPr>
            <a:xfrm>
              <a:off x="12594157" y="36551566"/>
              <a:ext cx="993947" cy="106616"/>
            </a:xfrm>
            <a:prstGeom prst="roundRect">
              <a:avLst>
                <a:gd name="adj" fmla="val 5929"/>
              </a:avLst>
            </a:prstGeom>
            <a:solidFill>
              <a:srgbClr val="006AB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Webdesign">
              <a:extLst>
                <a:ext uri="{FF2B5EF4-FFF2-40B4-BE49-F238E27FC236}">
                  <a16:creationId xmlns:a16="http://schemas.microsoft.com/office/drawing/2014/main" id="{42FD85F2-AC69-4C46-BA39-33F91997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91939" y="34946370"/>
              <a:ext cx="1198382" cy="1198382"/>
            </a:xfrm>
            <a:prstGeom prst="rect">
              <a:avLst/>
            </a:prstGeom>
          </p:spPr>
        </p:pic>
      </p:grp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6E7B1BF6-E217-4C77-AE1D-ED606D3E7B13}"/>
              </a:ext>
            </a:extLst>
          </p:cNvPr>
          <p:cNvSpPr/>
          <p:nvPr/>
        </p:nvSpPr>
        <p:spPr>
          <a:xfrm>
            <a:off x="4126042" y="5425680"/>
            <a:ext cx="310738" cy="174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B9B1E21-6569-4F55-8D3E-1C64D95FC523}"/>
              </a:ext>
            </a:extLst>
          </p:cNvPr>
          <p:cNvSpPr/>
          <p:nvPr/>
        </p:nvSpPr>
        <p:spPr>
          <a:xfrm>
            <a:off x="4712833" y="5211044"/>
            <a:ext cx="1241384" cy="5606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6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OUTPUTS</a:t>
            </a: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F611E85B-7074-414A-906A-4E9802D74F8D}"/>
              </a:ext>
            </a:extLst>
          </p:cNvPr>
          <p:cNvCxnSpPr>
            <a:cxnSpLocks/>
          </p:cNvCxnSpPr>
          <p:nvPr/>
        </p:nvCxnSpPr>
        <p:spPr>
          <a:xfrm>
            <a:off x="2201558" y="2920102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A2619516-AB83-4FDA-8C17-D29511BD755B}"/>
              </a:ext>
            </a:extLst>
          </p:cNvPr>
          <p:cNvCxnSpPr>
            <a:cxnSpLocks/>
          </p:cNvCxnSpPr>
          <p:nvPr/>
        </p:nvCxnSpPr>
        <p:spPr>
          <a:xfrm>
            <a:off x="2201558" y="3503967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1C0B48D-B22A-4D8E-83D2-94E9D9777FDD}"/>
              </a:ext>
            </a:extLst>
          </p:cNvPr>
          <p:cNvCxnSpPr>
            <a:cxnSpLocks/>
          </p:cNvCxnSpPr>
          <p:nvPr/>
        </p:nvCxnSpPr>
        <p:spPr>
          <a:xfrm>
            <a:off x="2201558" y="4761074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9435F00D-5DF8-489E-8640-D6FAED5C850C}"/>
              </a:ext>
            </a:extLst>
          </p:cNvPr>
          <p:cNvCxnSpPr>
            <a:cxnSpLocks/>
          </p:cNvCxnSpPr>
          <p:nvPr/>
        </p:nvCxnSpPr>
        <p:spPr>
          <a:xfrm>
            <a:off x="4404675" y="3838910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D33AAFD3-EA89-4783-BEAA-341F804393DE}"/>
              </a:ext>
            </a:extLst>
          </p:cNvPr>
          <p:cNvCxnSpPr>
            <a:cxnSpLocks/>
          </p:cNvCxnSpPr>
          <p:nvPr/>
        </p:nvCxnSpPr>
        <p:spPr>
          <a:xfrm>
            <a:off x="4397182" y="4427671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>
            <a:extLst>
              <a:ext uri="{FF2B5EF4-FFF2-40B4-BE49-F238E27FC236}">
                <a16:creationId xmlns:a16="http://schemas.microsoft.com/office/drawing/2014/main" id="{B55C6F09-6D77-4B5F-ACDA-16583C3B235A}"/>
              </a:ext>
            </a:extLst>
          </p:cNvPr>
          <p:cNvSpPr/>
          <p:nvPr/>
        </p:nvSpPr>
        <p:spPr>
          <a:xfrm>
            <a:off x="3982604" y="3071660"/>
            <a:ext cx="310738" cy="31073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2ACDAC3C-D9C4-47AC-9926-A643F693523F}"/>
              </a:ext>
            </a:extLst>
          </p:cNvPr>
          <p:cNvCxnSpPr>
            <a:cxnSpLocks/>
            <a:stCxn id="22" idx="7"/>
            <a:endCxn id="55" idx="1"/>
          </p:cNvCxnSpPr>
          <p:nvPr/>
        </p:nvCxnSpPr>
        <p:spPr>
          <a:xfrm flipV="1">
            <a:off x="3619075" y="3117167"/>
            <a:ext cx="409036" cy="4067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752E8B89-95A8-436A-9440-F268EA970DC8}"/>
              </a:ext>
            </a:extLst>
          </p:cNvPr>
          <p:cNvCxnSpPr>
            <a:cxnSpLocks/>
            <a:stCxn id="23" idx="7"/>
            <a:endCxn id="55" idx="2"/>
          </p:cNvCxnSpPr>
          <p:nvPr/>
        </p:nvCxnSpPr>
        <p:spPr>
          <a:xfrm flipV="1">
            <a:off x="3616891" y="3227029"/>
            <a:ext cx="365713" cy="508169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863F92D0-43E0-439F-B823-0CAA1508305C}"/>
              </a:ext>
            </a:extLst>
          </p:cNvPr>
          <p:cNvCxnSpPr>
            <a:cxnSpLocks/>
            <a:stCxn id="24" idx="7"/>
            <a:endCxn id="55" idx="3"/>
          </p:cNvCxnSpPr>
          <p:nvPr/>
        </p:nvCxnSpPr>
        <p:spPr>
          <a:xfrm flipV="1">
            <a:off x="3630692" y="3336891"/>
            <a:ext cx="397419" cy="1003583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C4543485-28FF-45FB-A100-9E0E83774A3A}"/>
              </a:ext>
            </a:extLst>
          </p:cNvPr>
          <p:cNvSpPr/>
          <p:nvPr/>
        </p:nvSpPr>
        <p:spPr>
          <a:xfrm>
            <a:off x="4714167" y="2933526"/>
            <a:ext cx="2388725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accent3"/>
                </a:solidFill>
              </a:rPr>
              <a:t>vorhergesagte </a:t>
            </a:r>
            <a:br>
              <a:rPr lang="de-DE" sz="1200" b="1" dirty="0">
                <a:solidFill>
                  <a:schemeClr val="accent3"/>
                </a:solidFill>
              </a:rPr>
            </a:br>
            <a:r>
              <a:rPr lang="de-DE" sz="1200" b="1" dirty="0">
                <a:solidFill>
                  <a:schemeClr val="accent3"/>
                </a:solidFill>
              </a:rPr>
              <a:t>Last in N</a:t>
            </a:r>
            <a:endParaRPr lang="de-DE" sz="1200" dirty="0">
              <a:solidFill>
                <a:schemeClr val="accent3"/>
              </a:solidFill>
            </a:endParaRPr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4A9B468-62A5-47FE-B3A8-B657E2BC40E2}"/>
              </a:ext>
            </a:extLst>
          </p:cNvPr>
          <p:cNvCxnSpPr>
            <a:cxnSpLocks/>
          </p:cNvCxnSpPr>
          <p:nvPr/>
        </p:nvCxnSpPr>
        <p:spPr>
          <a:xfrm>
            <a:off x="4391140" y="3221690"/>
            <a:ext cx="309492" cy="0"/>
          </a:xfrm>
          <a:prstGeom prst="straightConnector1">
            <a:avLst/>
          </a:prstGeom>
          <a:ln w="222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>
            <a:extLst>
              <a:ext uri="{FF2B5EF4-FFF2-40B4-BE49-F238E27FC236}">
                <a16:creationId xmlns:a16="http://schemas.microsoft.com/office/drawing/2014/main" id="{779FF64B-0AC4-4F62-BB1E-B537BB7E9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1"/>
          <a:stretch/>
        </p:blipFill>
        <p:spPr>
          <a:xfrm>
            <a:off x="7816017" y="2331028"/>
            <a:ext cx="3796897" cy="3709415"/>
          </a:xfrm>
          <a:prstGeom prst="rect">
            <a:avLst/>
          </a:prstGeom>
        </p:spPr>
      </p:pic>
      <p:sp>
        <p:nvSpPr>
          <p:cNvPr id="59" name="Pfeil: nach rechts 58">
            <a:extLst>
              <a:ext uri="{FF2B5EF4-FFF2-40B4-BE49-F238E27FC236}">
                <a16:creationId xmlns:a16="http://schemas.microsoft.com/office/drawing/2014/main" id="{23E4AFC0-20A8-4CF4-8415-EB8419D34715}"/>
              </a:ext>
            </a:extLst>
          </p:cNvPr>
          <p:cNvSpPr/>
          <p:nvPr/>
        </p:nvSpPr>
        <p:spPr>
          <a:xfrm>
            <a:off x="6721601" y="3896540"/>
            <a:ext cx="1006305" cy="4984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1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5. Weitere Vorgehensweise</a:t>
            </a:r>
            <a:br>
              <a:rPr lang="de-DE" dirty="0"/>
            </a:b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10691589" cy="4344987"/>
          </a:xfrm>
        </p:spPr>
        <p:txBody>
          <a:bodyPr/>
          <a:lstStyle/>
          <a:p>
            <a:r>
              <a:rPr lang="de-DE" b="1" dirty="0"/>
              <a:t>Elektromechanische Kontaktierungslösungen: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Induktionslötversuche</a:t>
            </a:r>
          </a:p>
          <a:p>
            <a:r>
              <a:rPr lang="de-DE" b="1" dirty="0"/>
              <a:t>Charakterisierung der Membran mit integrierten Sensornetzwerken: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Statische Widerstandsmessung Proben mit und ohne Epoxid-Silberleitkleber zur Bestimmung des Übergangswiderstands an den Kontaktpunkten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Uniaxiale zyklische Zugversuche in Anlehnung an DIN EN ISO 1421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eingebrachter Strukturschädigung in Anlehnung DIN EN 1875-3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Biaxiale</a:t>
            </a:r>
            <a:r>
              <a:rPr lang="de-DE" dirty="0"/>
              <a:t> Zugversuche in Anlehnung an DIN EN 17117-1 für Membran mit und ohne Sensorik</a:t>
            </a:r>
          </a:p>
          <a:p>
            <a:r>
              <a:rPr lang="de-DE" b="1" dirty="0"/>
              <a:t>Entwicklung echtzeitfähiger Algorithmen: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Finalisierung Demonstrator zur Lokalisierung und Visualisierung aufgebrachter Lasten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des KI-Modells zur Ermittlung des vollflächigen Spannungszustandes </a:t>
            </a:r>
          </a:p>
        </p:txBody>
      </p:sp>
    </p:spTree>
    <p:extLst>
      <p:ext uri="{BB962C8B-B14F-4D97-AF65-F5344CB8AC3E}">
        <p14:creationId xmlns:p14="http://schemas.microsoft.com/office/powerpoint/2010/main" val="18311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Gliederung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29" name="Gerader Verbinder 28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rgbClr val="000000"/>
            </a:solidFill>
            <a:prstDash val="solid"/>
          </a:ln>
          <a:effectLst/>
        </p:spPr>
      </p:cxnSp>
      <p:sp>
        <p:nvSpPr>
          <p:cNvPr id="3" name="Rechteck 2"/>
          <p:cNvSpPr/>
          <p:nvPr/>
        </p:nvSpPr>
        <p:spPr>
          <a:xfrm>
            <a:off x="874711" y="1581983"/>
            <a:ext cx="10949016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000" lvl="1" indent="-324000" defTabSz="914400">
              <a:spcBef>
                <a:spcPct val="70000"/>
              </a:spcBef>
              <a:spcAft>
                <a:spcPct val="20000"/>
              </a:spcAft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Ausgangssituation / Problemstellung / Motivation</a:t>
            </a:r>
          </a:p>
          <a:p>
            <a:pPr marL="396000" lvl="1" indent="-324000" defTabSz="914400">
              <a:spcBef>
                <a:spcPct val="70000"/>
              </a:spcBef>
              <a:spcAft>
                <a:spcPct val="20000"/>
              </a:spcAft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Zielsetzung des Projektes</a:t>
            </a:r>
          </a:p>
          <a:p>
            <a:pPr marL="396000" lvl="1" indent="-324000" defTabSz="914400">
              <a:spcBef>
                <a:spcPct val="70000"/>
              </a:spcBef>
              <a:spcAft>
                <a:spcPct val="20000"/>
              </a:spcAft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Lösungsweg / Arbeitsschritte</a:t>
            </a:r>
          </a:p>
          <a:p>
            <a:pPr marL="396000" lvl="1" indent="-324000" defTabSz="914400">
              <a:spcBef>
                <a:spcPct val="70000"/>
              </a:spcBef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Ergebnisse</a:t>
            </a:r>
          </a:p>
          <a:p>
            <a:pPr marL="396000" lvl="1" indent="-324000" defTabSz="914400">
              <a:spcBef>
                <a:spcPct val="70000"/>
              </a:spcBef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Weitere Vorgehensweise</a:t>
            </a:r>
          </a:p>
          <a:p>
            <a:pPr marL="396000" lvl="1" indent="-324000" defTabSz="914400">
              <a:spcBef>
                <a:spcPct val="70000"/>
              </a:spcBef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Diskussionsbedarf</a:t>
            </a:r>
          </a:p>
        </p:txBody>
      </p:sp>
    </p:spTree>
    <p:extLst>
      <p:ext uri="{BB962C8B-B14F-4D97-AF65-F5344CB8AC3E}">
        <p14:creationId xmlns:p14="http://schemas.microsoft.com/office/powerpoint/2010/main" val="6621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6. Diskussionsbedarf</a:t>
            </a:r>
            <a:br>
              <a:rPr lang="de-DE" dirty="0"/>
            </a:b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10691589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Langzeitversuche bis 10</a:t>
            </a:r>
            <a:r>
              <a:rPr lang="de-DE" baseline="30000" dirty="0"/>
              <a:t>4 </a:t>
            </a:r>
            <a:r>
              <a:rPr lang="de-DE" dirty="0"/>
              <a:t>Zyklen sind am ITM schwer durchführbar; evtl. eine entsprechende Prüfmaschine bei Projektpartnern vorhanden, die genutzt werden kann?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Abstimmung Funktionsdemonstrator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Welche Struktur?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Am ITM ist keine Herstellung großer Membranflächen möglich, insbesondere hinsichtlich einer homogenen Beschichtung </a:t>
            </a:r>
          </a:p>
          <a:p>
            <a:pPr lvl="4" indent="0">
              <a:buNone/>
            </a:pPr>
            <a:r>
              <a:rPr lang="de-DE" sz="1600" dirty="0">
                <a:sym typeface="Wingdings" panose="05000000000000000000" pitchFamily="2" charset="2"/>
              </a:rPr>
              <a:t> Weben und Beschichten für Funktionsdemonstrator bei Projektpartnern?</a:t>
            </a:r>
            <a:endParaRPr lang="de-DE" sz="1600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001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6. Veröffentlichungen</a:t>
            </a:r>
            <a:br>
              <a:rPr lang="de-DE" dirty="0"/>
            </a:b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2300" y="1484313"/>
            <a:ext cx="10943999" cy="4344987"/>
          </a:xfrm>
        </p:spPr>
        <p:txBody>
          <a:bodyPr/>
          <a:lstStyle/>
          <a:p>
            <a:r>
              <a:rPr lang="de-DE" dirty="0"/>
              <a:t>Posterbeiträge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ADD-ITC 2023: „Textile Sensor Systems“ (12/2023)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Techtextil</a:t>
            </a:r>
            <a:r>
              <a:rPr lang="de-DE" dirty="0"/>
              <a:t> 2024: „Smart Textiles and Smart Composites“ (06/2024)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ADD-ITC 2024: „</a:t>
            </a:r>
            <a:r>
              <a:rPr lang="en-US" dirty="0"/>
              <a:t>AI for Smart Textiles and Monitoring Applications” (11/2024)</a:t>
            </a:r>
            <a:endParaRPr lang="de-DE" dirty="0"/>
          </a:p>
          <a:p>
            <a:endParaRPr lang="de-DE" dirty="0"/>
          </a:p>
          <a:p>
            <a:r>
              <a:rPr lang="de-DE" dirty="0"/>
              <a:t>Geplant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Vortrag auf </a:t>
            </a:r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Membranes</a:t>
            </a:r>
            <a:r>
              <a:rPr lang="de-DE" dirty="0"/>
              <a:t> München (10/2025)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Abschlussveröffentlichung: „Global </a:t>
            </a:r>
            <a:r>
              <a:rPr lang="de-DE" dirty="0" err="1"/>
              <a:t>deformation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textile </a:t>
            </a:r>
            <a:r>
              <a:rPr lang="de-DE" dirty="0" err="1"/>
              <a:t>membranes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textile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and AI“ (Q3/2025)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20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Materialauswahl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4814889" cy="4344987"/>
          </a:xfrm>
        </p:spPr>
        <p:txBody>
          <a:bodyPr/>
          <a:lstStyle/>
          <a:p>
            <a:r>
              <a:rPr lang="de-DE" b="1" dirty="0"/>
              <a:t>Materialauswahl Sensor: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besilbertes</a:t>
            </a:r>
            <a:r>
              <a:rPr lang="de-DE" dirty="0"/>
              <a:t> Polyamid </a:t>
            </a:r>
            <a:r>
              <a:rPr lang="de-DE" dirty="0" err="1"/>
              <a:t>Silver-tech</a:t>
            </a:r>
            <a:r>
              <a:rPr lang="de-DE" dirty="0"/>
              <a:t>+</a:t>
            </a:r>
            <a:r>
              <a:rPr lang="de-DE" baseline="30000" dirty="0"/>
              <a:t>®</a:t>
            </a:r>
            <a:r>
              <a:rPr lang="de-DE" dirty="0"/>
              <a:t>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Isaohm</a:t>
            </a:r>
            <a:r>
              <a:rPr lang="de-DE" baseline="30000" dirty="0"/>
              <a:t>®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Pseudoelastische Formgedächtnislegierungen (Fa. </a:t>
            </a:r>
            <a:r>
              <a:rPr lang="de-DE" dirty="0" err="1"/>
              <a:t>Ingpuls</a:t>
            </a:r>
            <a:r>
              <a:rPr lang="de-DE" dirty="0"/>
              <a:t> GmbH)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309F75F-E910-4FFC-B010-14C824E4AA87}"/>
              </a:ext>
            </a:extLst>
          </p:cNvPr>
          <p:cNvSpPr/>
          <p:nvPr/>
        </p:nvSpPr>
        <p:spPr>
          <a:xfrm>
            <a:off x="771281" y="4828922"/>
            <a:ext cx="476076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hohe Dehnung und Sensitivität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geringe Ermüdung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hohe Temperaturabhängigkeit des Widerstands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DAD14F-6F76-471E-8A05-7588BFECB149}"/>
              </a:ext>
            </a:extLst>
          </p:cNvPr>
          <p:cNvSpPr/>
          <p:nvPr/>
        </p:nvSpPr>
        <p:spPr>
          <a:xfrm>
            <a:off x="793497" y="3352405"/>
            <a:ext cx="425685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geringe Temperaturabhängigkeit des Widerstands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geringe Dehnung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E3009A-6027-48DC-8FC2-A58BAFC16821}"/>
              </a:ext>
            </a:extLst>
          </p:cNvPr>
          <p:cNvSpPr/>
          <p:nvPr/>
        </p:nvSpPr>
        <p:spPr>
          <a:xfrm>
            <a:off x="805901" y="2157862"/>
            <a:ext cx="458319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hohe Sensitivität 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schlecht verarbeitbar (HF-Schweißen)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geringe Dehnung</a:t>
            </a:r>
          </a:p>
        </p:txBody>
      </p:sp>
    </p:spTree>
    <p:extLst>
      <p:ext uri="{BB962C8B-B14F-4D97-AF65-F5344CB8AC3E}">
        <p14:creationId xmlns:p14="http://schemas.microsoft.com/office/powerpoint/2010/main" val="17580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84EC691-DDB0-434D-838B-D15FD2709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731" y="1331432"/>
            <a:ext cx="4006064" cy="306620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FD9C756-3F59-415C-B4CF-411027ED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0" y="1304410"/>
            <a:ext cx="4006065" cy="3066209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C3CAEA8-5060-4D76-9524-EB80E4133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0961"/>
            <a:ext cx="424227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Isaohm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zyklische Belastung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E3B25B0-B48F-4B6F-AB91-79583B4BD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152" y="1210961"/>
            <a:ext cx="424227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Isaohm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zyklische Belastung; Sensorkennlinie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B5CB0DA-4BC0-486F-BC8A-A2F96FE7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Materialauswahl</a:t>
            </a:r>
            <a:endParaRPr lang="de-DE" sz="20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A36C906-7E26-465F-800B-EEDBE055C299}"/>
              </a:ext>
            </a:extLst>
          </p:cNvPr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033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845EED-F036-4AA6-A000-7BDBCABE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792" y="1433682"/>
            <a:ext cx="3615478" cy="297861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7279B5D-9908-4DC3-8759-52370768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2" y="1305418"/>
            <a:ext cx="4006065" cy="3066209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C3CAEA8-5060-4D76-9524-EB80E4133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0961"/>
            <a:ext cx="424227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050" dirty="0" err="1"/>
              <a:t>Shieldex</a:t>
            </a:r>
            <a:r>
              <a:rPr lang="de-DE" sz="1050" b="0" baseline="30000" dirty="0"/>
              <a:t>®</a:t>
            </a:r>
            <a:r>
              <a:rPr lang="de-DE" sz="1050" dirty="0"/>
              <a:t> 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zyklische Belastung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E3B25B0-B48F-4B6F-AB91-79583B4BD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622" y="1210961"/>
            <a:ext cx="424227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Isaohm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zyklische Belastung; Sensorkennlinie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B5CB0DA-4BC0-486F-BC8A-A2F96FE7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Materialauswahl</a:t>
            </a:r>
            <a:endParaRPr lang="de-DE" sz="20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A36C906-7E26-465F-800B-EEDBE055C299}"/>
              </a:ext>
            </a:extLst>
          </p:cNvPr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50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972545-E2B6-4F30-9B4C-405FB1C3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992" y="1318865"/>
            <a:ext cx="4159386" cy="31835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C682A0E-9ABD-4273-87EF-4643F7C0B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4" y="1305418"/>
            <a:ext cx="4159385" cy="3183559"/>
          </a:xfrm>
          <a:prstGeom prst="rect">
            <a:avLst/>
          </a:prstGeom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BC3CAEA8-5060-4D76-9524-EB80E4133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0961"/>
            <a:ext cx="424227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Zyklische Belastung Kettelstich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E3B25B0-B48F-4B6F-AB91-79583B4BD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45" y="1210961"/>
            <a:ext cx="424227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Zyklische Belastung Muriel</a:t>
            </a:r>
            <a:r>
              <a:rPr kumimoji="0" lang="de-DE" altLang="de-DE" sz="105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®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B5CB0DA-4BC0-486F-BC8A-A2F96FE7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gestickte Sensormäander</a:t>
            </a:r>
            <a:endParaRPr lang="de-DE" sz="20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A36C906-7E26-465F-800B-EEDBE055C299}"/>
              </a:ext>
            </a:extLst>
          </p:cNvPr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EC8DBED2-9EAB-4B0A-968A-3A365AF97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5046" r="8270" b="20588"/>
          <a:stretch/>
        </p:blipFill>
        <p:spPr>
          <a:xfrm>
            <a:off x="8120378" y="1626459"/>
            <a:ext cx="2151530" cy="3138942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D74B95CD-8D08-4336-BD34-AD7AB2C69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5004" y="1210961"/>
            <a:ext cx="424227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Muriel</a:t>
            </a:r>
            <a:r>
              <a:rPr kumimoji="0" lang="de-DE" altLang="de-DE" sz="105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® </a:t>
            </a:r>
            <a:r>
              <a:rPr lang="de-DE" altLang="de-DE" sz="1050" dirty="0">
                <a:cs typeface="Times New Roman" panose="02020603050405020304" pitchFamily="18" charset="0"/>
              </a:rPr>
              <a:t>TFP gestickt</a:t>
            </a:r>
          </a:p>
        </p:txBody>
      </p:sp>
    </p:spTree>
    <p:extLst>
      <p:ext uri="{BB962C8B-B14F-4D97-AF65-F5344CB8AC3E}">
        <p14:creationId xmlns:p14="http://schemas.microsoft.com/office/powerpoint/2010/main" val="3487479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B5CB0DA-4BC0-486F-BC8A-A2F96FE7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Kontaktierung</a:t>
            </a:r>
            <a:endParaRPr lang="de-DE" sz="200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5A36C906-7E26-465F-800B-EEDBE055C299}"/>
              </a:ext>
            </a:extLst>
          </p:cNvPr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CC1580B6-B41D-476C-A5AB-D81A830D6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8642751"/>
              </p:ext>
            </p:extLst>
          </p:nvPr>
        </p:nvGraphicFramePr>
        <p:xfrm>
          <a:off x="622300" y="1477209"/>
          <a:ext cx="4582555" cy="2749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EB20E053-5EDF-430E-AE2A-6F49AC5A8F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r="17593" b="14691"/>
          <a:stretch/>
        </p:blipFill>
        <p:spPr>
          <a:xfrm>
            <a:off x="5691397" y="1909008"/>
            <a:ext cx="2768600" cy="2599324"/>
          </a:xfrm>
          <a:prstGeom prst="rect">
            <a:avLst/>
          </a:prstGeom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BF5941A-A20C-40F8-A106-9CF1BFA4FCBA}"/>
              </a:ext>
            </a:extLst>
          </p:cNvPr>
          <p:cNvCxnSpPr>
            <a:cxnSpLocks/>
          </p:cNvCxnSpPr>
          <p:nvPr/>
        </p:nvCxnSpPr>
        <p:spPr>
          <a:xfrm flipV="1">
            <a:off x="5469407" y="1280385"/>
            <a:ext cx="0" cy="4726715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7FF77FBB-5B17-4603-B87D-5F88F3D94A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t="12259" r="22764" b="19986"/>
          <a:stretch/>
        </p:blipFill>
        <p:spPr>
          <a:xfrm>
            <a:off x="8551762" y="1909008"/>
            <a:ext cx="3025882" cy="2599323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64BF9FD2-38CF-4BCC-874F-5CAF3ADF7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6007" y="1493510"/>
            <a:ext cx="424227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Epoxid-Silberleitkleber am Kontaktpunkt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E7922E9-B061-40CF-9D5E-CB4509D28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5107" y="1477209"/>
            <a:ext cx="4242279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050" dirty="0">
                <a:ea typeface="Arial" panose="020B0604020202020204" pitchFamily="34" charset="0"/>
                <a:cs typeface="Times New Roman" panose="02020603050405020304" pitchFamily="18" charset="0"/>
              </a:rPr>
              <a:t>UV-L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eitkleber am Kontaktpunkt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1401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961691" y="3666522"/>
            <a:ext cx="10642599" cy="972108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1961691" y="4152576"/>
            <a:ext cx="82629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7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1. Ausgangssituation – Problemstellung – Motivation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Bedarf nach Methoden</a:t>
            </a:r>
            <a:r>
              <a:rPr kumimoji="0" lang="de-DE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zur Auslegung und Produktion von adaptiven FKV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22" name="Gerader Verbinder 121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chemeClr val="tx1"/>
            </a:solidFill>
            <a:prstDash val="solid"/>
          </a:ln>
          <a:effectLst/>
        </p:spPr>
      </p:cxn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507300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Bedarf nach </a:t>
            </a:r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Monitoring in vielen Anwendungen für textile Membranen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oft inhomogene komplexe Belastungsszenarien, z.B. durch Witterungseinflüsse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Standzeiten oft nicht erreichbar aufgrund mangelnder Überprüfungen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874712" y="3075849"/>
            <a:ext cx="5792008" cy="2753451"/>
            <a:chOff x="1169072" y="2933308"/>
            <a:chExt cx="5792008" cy="2753451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785" y="3455045"/>
              <a:ext cx="5579295" cy="2231714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 rot="16200000">
              <a:off x="5060" y="4097320"/>
              <a:ext cx="2753451" cy="425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Quelle: Land und Forst 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6831669" y="1803054"/>
            <a:ext cx="4734631" cy="3255502"/>
            <a:chOff x="6831669" y="1803054"/>
            <a:chExt cx="4734631" cy="3255502"/>
          </a:xfrm>
        </p:grpSpPr>
        <p:sp>
          <p:nvSpPr>
            <p:cNvPr id="20" name="Textfeld 19"/>
            <p:cNvSpPr txBox="1"/>
            <p:nvPr/>
          </p:nvSpPr>
          <p:spPr>
            <a:xfrm rot="16200000">
              <a:off x="5467231" y="3167492"/>
              <a:ext cx="3255501" cy="526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Quelle: Sächsische.de </a:t>
              </a:r>
            </a:p>
          </p:txBody>
        </p:sp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679" y="2057475"/>
              <a:ext cx="4501621" cy="3001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31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2. Zielsetzung des Projekts</a:t>
            </a:r>
            <a:br>
              <a:rPr lang="de-DE" dirty="0"/>
            </a:br>
            <a:r>
              <a:rPr lang="de-DE" sz="2000" b="0" dirty="0"/>
              <a:t>Konzept und Lösungsweg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7768248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Umfassende Analyse mehrachsiger Belastungszustände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Anpassung textiler resistiver Dehnungssensoren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Implementieren neuronaler Netze: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Übertragung von diskreten Messwertänderungen zu lokalen Dehnungskennwerten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Echtzeitübertragung der lokalen Dehnungskennwerte auf vollflächige Spannungskennwerte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Ausgabe des vollflächigen Spannungszustandes der Membran in Echtzeit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Erarbeiten von Konzepten für universelle Anwendbarkeit der Methodik (Zerlegung in geometrische Substrukturen)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Funktionsnachweis anhand eines Demonstrators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3" t="16045" r="19217" b="17232"/>
          <a:stretch/>
        </p:blipFill>
        <p:spPr>
          <a:xfrm>
            <a:off x="8769729" y="1484313"/>
            <a:ext cx="2547560" cy="187519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1"/>
          <a:stretch/>
        </p:blipFill>
        <p:spPr>
          <a:xfrm>
            <a:off x="8642958" y="3498496"/>
            <a:ext cx="2448981" cy="239255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ABD7B6A-884C-4762-B0A6-AE9ED1FFBA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60" y="4199326"/>
            <a:ext cx="5070856" cy="23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6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3. Lösungsweg / Arbeitsschritte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Übersicht Zeitplan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22" name="Gerader Verbinder 121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chemeClr val="tx1"/>
            </a:solidFill>
            <a:prstDash val="solid"/>
          </a:ln>
          <a:effectLst/>
        </p:spPr>
      </p:cxn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20341"/>
              </p:ext>
            </p:extLst>
          </p:nvPr>
        </p:nvGraphicFramePr>
        <p:xfrm>
          <a:off x="622297" y="1916202"/>
          <a:ext cx="10345723" cy="3492797"/>
        </p:xfrm>
        <a:graphic>
          <a:graphicData uri="http://schemas.openxmlformats.org/drawingml/2006/table">
            <a:tbl>
              <a:tblPr firstRow="1" firstCol="1" bandRow="1"/>
              <a:tblGrid>
                <a:gridCol w="342573">
                  <a:extLst>
                    <a:ext uri="{9D8B030D-6E8A-4147-A177-3AD203B41FA5}">
                      <a16:colId xmlns:a16="http://schemas.microsoft.com/office/drawing/2014/main" val="3079820261"/>
                    </a:ext>
                  </a:extLst>
                </a:gridCol>
                <a:gridCol w="3425734">
                  <a:extLst>
                    <a:ext uri="{9D8B030D-6E8A-4147-A177-3AD203B41FA5}">
                      <a16:colId xmlns:a16="http://schemas.microsoft.com/office/drawing/2014/main" val="2743033493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000050508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2962832951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4018813112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59646788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864170743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97156115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4006438432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530571244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697720126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996510255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327097546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4222041746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721691318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541720781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647443503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064019353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487704902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270116039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961793322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728471398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97258012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227455723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636061536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131354820"/>
                    </a:ext>
                  </a:extLst>
                </a:gridCol>
              </a:tblGrid>
              <a:tr h="317527">
                <a:tc gridSpan="2"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Arbeitspakete</a:t>
                      </a:r>
                      <a:endParaRPr lang="de-DE" sz="17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87014" marR="87014" marT="43507" marB="43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III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IV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VII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VIII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431969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Präzisierung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der Anforderungen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33318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FEM-Analysen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87664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3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Entwicklung fadenförmiger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Sensoren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highlight>
                            <a:srgbClr val="00FFFF"/>
                          </a:highlight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95429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4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Entwicklung funktionalisierter Textilien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196109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5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Verbindungstechnik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und Beschichtung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862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6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Charakterisierung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14057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7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Entwicklung echtzeitfähiger Algorithmen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017274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8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Funktionsdemonstrator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: Realisierung/Erprobung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634485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9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Wirtschaftlichkeitsanalyse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/Verfahrensanweisung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086869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10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Berichtlegung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552876"/>
                  </a:ext>
                </a:extLst>
              </a:tr>
            </a:tbl>
          </a:graphicData>
        </a:graphic>
      </p:graphicFrame>
      <p:sp>
        <p:nvSpPr>
          <p:cNvPr id="30" name="Rechteck 29"/>
          <p:cNvSpPr/>
          <p:nvPr/>
        </p:nvSpPr>
        <p:spPr>
          <a:xfrm>
            <a:off x="8630678" y="2233066"/>
            <a:ext cx="45719" cy="317593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5F6F20-57F0-46A1-8403-49970203DBD5}"/>
              </a:ext>
            </a:extLst>
          </p:cNvPr>
          <p:cNvSpPr txBox="1"/>
          <p:nvPr/>
        </p:nvSpPr>
        <p:spPr>
          <a:xfrm>
            <a:off x="622297" y="1359952"/>
            <a:ext cx="610241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Projektverlängerung um 9 Monate</a:t>
            </a:r>
          </a:p>
        </p:txBody>
      </p:sp>
    </p:spTree>
    <p:extLst>
      <p:ext uri="{BB962C8B-B14F-4D97-AF65-F5344CB8AC3E}">
        <p14:creationId xmlns:p14="http://schemas.microsoft.com/office/powerpoint/2010/main" val="194310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Präzisierung der Anforderungen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10691589" cy="4344987"/>
          </a:xfrm>
        </p:spPr>
        <p:txBody>
          <a:bodyPr/>
          <a:lstStyle/>
          <a:p>
            <a:r>
              <a:rPr lang="de-DE" b="1" dirty="0"/>
              <a:t>Fadenförmige Sensoren: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Messbereich Dehnung: 0 – 10 %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Material: </a:t>
            </a:r>
            <a:r>
              <a:rPr lang="de-DE" dirty="0" err="1"/>
              <a:t>besilbertes</a:t>
            </a:r>
            <a:r>
              <a:rPr lang="de-DE" dirty="0"/>
              <a:t> Polyamid, </a:t>
            </a:r>
            <a:r>
              <a:rPr lang="de-DE" dirty="0" err="1"/>
              <a:t>Isaohm</a:t>
            </a:r>
            <a:r>
              <a:rPr lang="de-DE" dirty="0"/>
              <a:t>, pseudoelastische Formgedächtnislegierungen</a:t>
            </a:r>
          </a:p>
          <a:p>
            <a:r>
              <a:rPr lang="de-DE" b="1" dirty="0"/>
              <a:t>Membran: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Ein- oder zweilagiges Gewebe aus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Beschichtung mit PVC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Maximale Dickenabweichung durch Sensor von 0,2 mm</a:t>
            </a:r>
          </a:p>
          <a:p>
            <a:r>
              <a:rPr lang="de-DE" b="1" dirty="0"/>
              <a:t>Sensorsystem: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Ortauflösungsvermögen: 100 Spannungswerte /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Echtzeitfähigkeit: Informationsgenerierung jede Sekunde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Genauigkeit: max. 5 % Abweichung zu Ergebnissen der Simulation</a:t>
            </a:r>
          </a:p>
        </p:txBody>
      </p:sp>
    </p:spTree>
    <p:extLst>
      <p:ext uri="{BB962C8B-B14F-4D97-AF65-F5344CB8AC3E}">
        <p14:creationId xmlns:p14="http://schemas.microsoft.com/office/powerpoint/2010/main" val="194074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Materialauswahl Sensor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46C6B31-4538-4FB5-A381-8CBB6C7194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Materialauswahl Sensor:</a:t>
            </a:r>
          </a:p>
        </p:txBody>
      </p:sp>
      <p:graphicFrame>
        <p:nvGraphicFramePr>
          <p:cNvPr id="9" name="Tabelle 10">
            <a:extLst>
              <a:ext uri="{FF2B5EF4-FFF2-40B4-BE49-F238E27FC236}">
                <a16:creationId xmlns:a16="http://schemas.microsoft.com/office/drawing/2014/main" id="{4E78BDFA-9CBD-48B2-B6D7-8ECD9F9A7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928342"/>
              </p:ext>
            </p:extLst>
          </p:nvPr>
        </p:nvGraphicFramePr>
        <p:xfrm>
          <a:off x="874710" y="1773766"/>
          <a:ext cx="10691592" cy="416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0970">
                  <a:extLst>
                    <a:ext uri="{9D8B030D-6E8A-4147-A177-3AD203B41FA5}">
                      <a16:colId xmlns:a16="http://schemas.microsoft.com/office/drawing/2014/main" val="3152631037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353750667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291787635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251767521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3640726825"/>
                    </a:ext>
                  </a:extLst>
                </a:gridCol>
                <a:gridCol w="2412142">
                  <a:extLst>
                    <a:ext uri="{9D8B030D-6E8A-4147-A177-3AD203B41FA5}">
                      <a16:colId xmlns:a16="http://schemas.microsoft.com/office/drawing/2014/main" val="4080489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100" b="1" dirty="0"/>
                        <a:t>Bezeichnung / </a:t>
                      </a:r>
                      <a:r>
                        <a:rPr lang="de-DE" sz="1100" b="1" i="1" dirty="0"/>
                        <a:t>Abkürzung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Werkstoff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Bruchdehnung [%]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Elektrischer Widerstand [</a:t>
                      </a:r>
                      <a:r>
                        <a:rPr lang="el-GR" sz="1100" b="1" dirty="0"/>
                        <a:t>Ω</a:t>
                      </a:r>
                      <a:r>
                        <a:rPr lang="de-DE" sz="1100" b="1" dirty="0"/>
                        <a:t>/m]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Vorteil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100" b="1" dirty="0"/>
                        <a:t>Nachteil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04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/>
                        <a:t>Madeira</a:t>
                      </a:r>
                      <a:r>
                        <a:rPr lang="de-DE" sz="1100" b="0" baseline="30000" dirty="0"/>
                        <a:t>®</a:t>
                      </a:r>
                      <a:r>
                        <a:rPr lang="de-DE" sz="1100" dirty="0"/>
                        <a:t> HC 40 / </a:t>
                      </a:r>
                      <a:r>
                        <a:rPr lang="de-DE" sz="1100" i="1" dirty="0"/>
                        <a:t>HC40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PA 6.6 + 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hohe Sensitivität, sehr gute textiltechnische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Geringe elastische Dehnung, kein lineares Sensorverhalten</a:t>
                      </a:r>
                    </a:p>
                    <a:p>
                      <a:endParaRPr lang="de-D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98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100" dirty="0" err="1"/>
                        <a:t>Shieldex</a:t>
                      </a:r>
                      <a:r>
                        <a:rPr lang="de-DE" sz="1100" b="0" baseline="30000" dirty="0"/>
                        <a:t>®</a:t>
                      </a:r>
                      <a:r>
                        <a:rPr lang="de-DE" sz="1100" dirty="0"/>
                        <a:t> 117/17 2-Ply HC+B / </a:t>
                      </a:r>
                      <a:r>
                        <a:rPr lang="de-DE" sz="1100" i="1" dirty="0"/>
                        <a:t>Sh117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PA 6.6 + 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hohe Sensitivität, sehr gute textiltechnische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Geringe elastische Dehnung, kein lineares Sensorverhalten</a:t>
                      </a:r>
                    </a:p>
                    <a:p>
                      <a:endParaRPr lang="de-D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83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/>
                        <a:t>SilverTech</a:t>
                      </a:r>
                      <a:r>
                        <a:rPr lang="de-DE" sz="1100" dirty="0"/>
                        <a:t>+</a:t>
                      </a:r>
                      <a:r>
                        <a:rPr lang="de-DE" sz="1100" baseline="30000" dirty="0"/>
                        <a:t>®</a:t>
                      </a:r>
                      <a:r>
                        <a:rPr lang="de-DE" sz="1100" dirty="0"/>
                        <a:t> 150 / </a:t>
                      </a:r>
                      <a:r>
                        <a:rPr lang="de-DE" sz="1100" i="1" dirty="0"/>
                        <a:t>ST150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PA 6.6 + Ag</a:t>
                      </a:r>
                    </a:p>
                    <a:p>
                      <a:endParaRPr lang="de-D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hohe Sensitivität, geringe Hysterese, sehr gute textiltechnische Verarbeitung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Geringe elastische Dehnung,</a:t>
                      </a:r>
                    </a:p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kein lineares Sensorverhalten</a:t>
                      </a:r>
                    </a:p>
                    <a:p>
                      <a:endParaRPr lang="de-D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96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/>
                        <a:t>Shieldex</a:t>
                      </a:r>
                      <a:r>
                        <a:rPr lang="de-DE" sz="1100" baseline="30000" dirty="0"/>
                        <a:t>® </a:t>
                      </a:r>
                      <a:r>
                        <a:rPr lang="de-DE" sz="1100" baseline="0" dirty="0" err="1"/>
                        <a:t>Wrapped</a:t>
                      </a:r>
                      <a:r>
                        <a:rPr lang="de-DE" sz="1100" baseline="0" dirty="0"/>
                        <a:t> </a:t>
                      </a:r>
                      <a:r>
                        <a:rPr lang="de-DE" sz="1100" baseline="0" dirty="0" err="1"/>
                        <a:t>Yarn</a:t>
                      </a:r>
                      <a:r>
                        <a:rPr lang="de-DE" sz="1100" baseline="0" dirty="0"/>
                        <a:t> – stretch / </a:t>
                      </a:r>
                      <a:r>
                        <a:rPr lang="de-DE" sz="1100" i="1" baseline="0" dirty="0" err="1"/>
                        <a:t>ShWY</a:t>
                      </a:r>
                      <a:endParaRPr lang="de-DE" sz="11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Kern aus </a:t>
                      </a:r>
                      <a:r>
                        <a:rPr lang="it-IT" sz="1100" dirty="0" err="1"/>
                        <a:t>Roica</a:t>
                      </a:r>
                      <a:r>
                        <a:rPr lang="it-IT" sz="1100" dirty="0"/>
                        <a:t> 33/1 V550 SC / Elastan </a:t>
                      </a:r>
                      <a:r>
                        <a:rPr lang="it-IT" sz="1100" dirty="0" err="1"/>
                        <a:t>mit</a:t>
                      </a:r>
                      <a:r>
                        <a:rPr lang="it-IT" sz="1100" dirty="0"/>
                        <a:t> </a:t>
                      </a:r>
                      <a:r>
                        <a:rPr lang="it-IT" sz="1100" dirty="0" err="1"/>
                        <a:t>Umwindung</a:t>
                      </a:r>
                      <a:r>
                        <a:rPr lang="it-IT" sz="1100" dirty="0"/>
                        <a:t> </a:t>
                      </a:r>
                      <a:r>
                        <a:rPr lang="it-IT" sz="1100" dirty="0" err="1"/>
                        <a:t>aus</a:t>
                      </a:r>
                      <a:r>
                        <a:rPr lang="it-IT" sz="1100" dirty="0"/>
                        <a:t> PA 6.0 + Ag</a:t>
                      </a:r>
                      <a:endParaRPr lang="de-D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3.500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Hohe Dehnung aufgrund des </a:t>
                      </a:r>
                      <a:r>
                        <a:rPr lang="de-DE" sz="1100" dirty="0" err="1"/>
                        <a:t>Elastan</a:t>
                      </a:r>
                      <a:r>
                        <a:rPr lang="de-DE" sz="1100" dirty="0"/>
                        <a:t>-Kerns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Sensorverhalten verändert sich bei zyklischen Belastungen, kein lineares Sensorverhalten</a:t>
                      </a:r>
                    </a:p>
                    <a:p>
                      <a:endParaRPr lang="de-D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81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 err="1"/>
                        <a:t>Isaohm</a:t>
                      </a:r>
                      <a:r>
                        <a:rPr lang="de-DE" sz="1100" baseline="30000" dirty="0"/>
                        <a:t>® </a:t>
                      </a:r>
                      <a:r>
                        <a:rPr lang="de-DE" sz="11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de-DE" sz="1100" i="1" baseline="0" dirty="0"/>
                        <a:t>Isa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NiCr20AlSi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geringe Temperaturabhängigkeit des Widerstands, lineares Sensorverhalten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Geringe elastische Dehnung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382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dirty="0"/>
                        <a:t>FGL Fa. </a:t>
                      </a:r>
                      <a:r>
                        <a:rPr lang="de-DE" sz="1100" dirty="0" err="1"/>
                        <a:t>Ingpuls</a:t>
                      </a:r>
                      <a:r>
                        <a:rPr lang="de-DE" sz="1100" dirty="0"/>
                        <a:t> GmbH / </a:t>
                      </a:r>
                      <a:r>
                        <a:rPr lang="de-DE" sz="1100" i="1" dirty="0"/>
                        <a:t>FGL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 err="1"/>
                        <a:t>NiTi</a:t>
                      </a:r>
                      <a:endParaRPr lang="de-D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10,7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Hohe Dehnung und Sensitivität, lineares Sensorverhalten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100" dirty="0"/>
                        <a:t>Temperaturabhängigkeit des Widerstands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168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129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Elektromechanische Charakterisierung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F4FD560A-DBAE-4F33-B2CC-D690351C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376" y="1511613"/>
            <a:ext cx="2744756" cy="2127354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3B72C47E-71F3-43BB-A5DF-430646F2485F}"/>
              </a:ext>
            </a:extLst>
          </p:cNvPr>
          <p:cNvSpPr/>
          <p:nvPr/>
        </p:nvSpPr>
        <p:spPr>
          <a:xfrm>
            <a:off x="4726883" y="1325850"/>
            <a:ext cx="23797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 err="1">
                <a:ea typeface="Arial" panose="020B0604020202020204" pitchFamily="34" charset="0"/>
                <a:cs typeface="Times New Roman" panose="02020603050405020304" pitchFamily="18" charset="0"/>
              </a:rPr>
              <a:t>Shieldex</a:t>
            </a:r>
            <a:r>
              <a:rPr lang="de-DE" sz="1050" b="0" baseline="30000" dirty="0"/>
              <a:t>®</a:t>
            </a:r>
            <a:r>
              <a:rPr lang="de-DE" sz="1050" dirty="0"/>
              <a:t> </a:t>
            </a:r>
            <a:r>
              <a:rPr lang="de-DE" sz="1050" dirty="0">
                <a:ea typeface="Arial" panose="020B0604020202020204" pitchFamily="34" charset="0"/>
                <a:cs typeface="Times New Roman" panose="02020603050405020304" pitchFamily="18" charset="0"/>
              </a:rPr>
              <a:t> 117/17 2-Ply HC+B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6AC3AB46-2154-4401-AB01-C8AABD05A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055" y="1511613"/>
            <a:ext cx="2746284" cy="212735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EBB5F6F7-D33F-470E-970B-2A88224F587F}"/>
              </a:ext>
            </a:extLst>
          </p:cNvPr>
          <p:cNvSpPr/>
          <p:nvPr/>
        </p:nvSpPr>
        <p:spPr>
          <a:xfrm>
            <a:off x="8394203" y="1325850"/>
            <a:ext cx="12350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 err="1">
                <a:ea typeface="Arial" panose="020B0604020202020204" pitchFamily="34" charset="0"/>
                <a:cs typeface="Times New Roman" panose="02020603050405020304" pitchFamily="18" charset="0"/>
              </a:rPr>
              <a:t>SilverTech</a:t>
            </a:r>
            <a:r>
              <a:rPr lang="de-DE" sz="1050" dirty="0">
                <a:ea typeface="Arial" panose="020B0604020202020204" pitchFamily="34" charset="0"/>
                <a:cs typeface="Times New Roman" panose="02020603050405020304" pitchFamily="18" charset="0"/>
              </a:rPr>
              <a:t>+</a:t>
            </a:r>
            <a:r>
              <a:rPr lang="de-DE" sz="1050" b="0" baseline="30000" dirty="0"/>
              <a:t>®</a:t>
            </a:r>
            <a:r>
              <a:rPr lang="de-DE" sz="1050" dirty="0"/>
              <a:t> </a:t>
            </a:r>
            <a:r>
              <a:rPr lang="de-DE" sz="1050" dirty="0">
                <a:ea typeface="Arial" panose="020B0604020202020204" pitchFamily="34" charset="0"/>
                <a:cs typeface="Times New Roman" panose="02020603050405020304" pitchFamily="18" charset="0"/>
              </a:rPr>
              <a:t>150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A3D54D1-1DB2-4C36-9AAD-D876DC1AB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64" y="3897727"/>
            <a:ext cx="3124625" cy="2172287"/>
          </a:xfrm>
          <a:prstGeom prst="rect">
            <a:avLst/>
          </a:prstGeom>
        </p:spPr>
      </p:pic>
      <p:sp>
        <p:nvSpPr>
          <p:cNvPr id="28" name="Rechteck 27">
            <a:extLst>
              <a:ext uri="{FF2B5EF4-FFF2-40B4-BE49-F238E27FC236}">
                <a16:creationId xmlns:a16="http://schemas.microsoft.com/office/drawing/2014/main" id="{9226A907-6580-4D20-9D16-F9003F850C08}"/>
              </a:ext>
            </a:extLst>
          </p:cNvPr>
          <p:cNvSpPr/>
          <p:nvPr/>
        </p:nvSpPr>
        <p:spPr>
          <a:xfrm>
            <a:off x="1270000" y="3713902"/>
            <a:ext cx="2200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050" dirty="0" err="1">
                <a:ea typeface="Arial" panose="020B0604020202020204" pitchFamily="34" charset="0"/>
                <a:cs typeface="Times New Roman" panose="02020603050405020304" pitchFamily="18" charset="0"/>
              </a:rPr>
              <a:t>Isaohm</a:t>
            </a:r>
            <a:r>
              <a:rPr lang="de-DE" sz="1050" b="0" baseline="30000" dirty="0"/>
              <a:t>®</a:t>
            </a:r>
            <a:r>
              <a:rPr lang="de-DE" sz="1050" dirty="0"/>
              <a:t> </a:t>
            </a:r>
            <a:endParaRPr lang="de-DE" sz="1050" dirty="0"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5C3DF7F-80B4-44FB-A698-6FBA5237120D}"/>
              </a:ext>
            </a:extLst>
          </p:cNvPr>
          <p:cNvGrpSpPr/>
          <p:nvPr/>
        </p:nvGrpSpPr>
        <p:grpSpPr>
          <a:xfrm>
            <a:off x="514851" y="1511613"/>
            <a:ext cx="3525902" cy="1552901"/>
            <a:chOff x="5760286" y="1488864"/>
            <a:chExt cx="3525902" cy="1552901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273198DA-D840-4121-8CF0-568EF98C311E}"/>
                </a:ext>
              </a:extLst>
            </p:cNvPr>
            <p:cNvGrpSpPr/>
            <p:nvPr/>
          </p:nvGrpSpPr>
          <p:grpSpPr>
            <a:xfrm>
              <a:off x="6141990" y="2088404"/>
              <a:ext cx="1245922" cy="941402"/>
              <a:chOff x="470160" y="2690340"/>
              <a:chExt cx="1784223" cy="1453829"/>
            </a:xfrm>
          </p:grpSpPr>
          <p:grpSp>
            <p:nvGrpSpPr>
              <p:cNvPr id="55" name="Gruppieren 54">
                <a:extLst>
                  <a:ext uri="{FF2B5EF4-FFF2-40B4-BE49-F238E27FC236}">
                    <a16:creationId xmlns:a16="http://schemas.microsoft.com/office/drawing/2014/main" id="{9B8D2D26-7603-4D28-8727-954AF5E8AF8A}"/>
                  </a:ext>
                </a:extLst>
              </p:cNvPr>
              <p:cNvGrpSpPr/>
              <p:nvPr/>
            </p:nvGrpSpPr>
            <p:grpSpPr>
              <a:xfrm>
                <a:off x="1871251" y="2938433"/>
                <a:ext cx="272394" cy="265177"/>
                <a:chOff x="2070767" y="2518842"/>
                <a:chExt cx="703256" cy="269905"/>
              </a:xfrm>
            </p:grpSpPr>
            <p:cxnSp>
              <p:nvCxnSpPr>
                <p:cNvPr id="71" name="Gerader Verbinder 70">
                  <a:extLst>
                    <a:ext uri="{FF2B5EF4-FFF2-40B4-BE49-F238E27FC236}">
                      <a16:creationId xmlns:a16="http://schemas.microsoft.com/office/drawing/2014/main" id="{464BB211-7D3C-48A9-BF89-B8CF15950822}"/>
                    </a:ext>
                  </a:extLst>
                </p:cNvPr>
                <p:cNvCxnSpPr/>
                <p:nvPr/>
              </p:nvCxnSpPr>
              <p:spPr>
                <a:xfrm flipH="1" flipV="1">
                  <a:off x="2090726" y="2518842"/>
                  <a:ext cx="612024" cy="82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2" name="Gerader Verbinder 71">
                  <a:extLst>
                    <a:ext uri="{FF2B5EF4-FFF2-40B4-BE49-F238E27FC236}">
                      <a16:creationId xmlns:a16="http://schemas.microsoft.com/office/drawing/2014/main" id="{50888EF8-36B4-49EE-A043-3F7611A0BF5E}"/>
                    </a:ext>
                  </a:extLst>
                </p:cNvPr>
                <p:cNvCxnSpPr/>
                <p:nvPr/>
              </p:nvCxnSpPr>
              <p:spPr>
                <a:xfrm flipH="1">
                  <a:off x="2070767" y="2610153"/>
                  <a:ext cx="614166" cy="140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3" name="Gerader Verbinder 72">
                  <a:extLst>
                    <a:ext uri="{FF2B5EF4-FFF2-40B4-BE49-F238E27FC236}">
                      <a16:creationId xmlns:a16="http://schemas.microsoft.com/office/drawing/2014/main" id="{A23CDA31-077C-49CE-B233-688A022A1702}"/>
                    </a:ext>
                  </a:extLst>
                </p:cNvPr>
                <p:cNvCxnSpPr/>
                <p:nvPr/>
              </p:nvCxnSpPr>
              <p:spPr>
                <a:xfrm flipH="1">
                  <a:off x="2082747" y="2704268"/>
                  <a:ext cx="646504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727879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74" name="Gerader Verbinder 73">
                  <a:extLst>
                    <a:ext uri="{FF2B5EF4-FFF2-40B4-BE49-F238E27FC236}">
                      <a16:creationId xmlns:a16="http://schemas.microsoft.com/office/drawing/2014/main" id="{EE293B69-3F42-420B-9477-A6DAC3050ADE}"/>
                    </a:ext>
                  </a:extLst>
                </p:cNvPr>
                <p:cNvCxnSpPr/>
                <p:nvPr/>
              </p:nvCxnSpPr>
              <p:spPr>
                <a:xfrm flipH="1">
                  <a:off x="2098706" y="2788747"/>
                  <a:ext cx="675317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727879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9134A6DD-8F8B-434C-A320-AEACB1016E9C}"/>
                  </a:ext>
                </a:extLst>
              </p:cNvPr>
              <p:cNvSpPr/>
              <p:nvPr/>
            </p:nvSpPr>
            <p:spPr>
              <a:xfrm>
                <a:off x="470160" y="3431209"/>
                <a:ext cx="1784223" cy="712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Arial" panose="020B0604020202020204" pitchFamily="34" charset="0"/>
                  </a:rPr>
                  <a:t>Vier-Leiter-Messung</a:t>
                </a:r>
              </a:p>
            </p:txBody>
          </p:sp>
          <p:grpSp>
            <p:nvGrpSpPr>
              <p:cNvPr id="57" name="Gruppieren 56">
                <a:extLst>
                  <a:ext uri="{FF2B5EF4-FFF2-40B4-BE49-F238E27FC236}">
                    <a16:creationId xmlns:a16="http://schemas.microsoft.com/office/drawing/2014/main" id="{D48AC76F-5C44-40EE-8F7B-E115A4497FE7}"/>
                  </a:ext>
                </a:extLst>
              </p:cNvPr>
              <p:cNvGrpSpPr/>
              <p:nvPr/>
            </p:nvGrpSpPr>
            <p:grpSpPr>
              <a:xfrm>
                <a:off x="747297" y="2759768"/>
                <a:ext cx="1219201" cy="632746"/>
                <a:chOff x="9077324" y="2517533"/>
                <a:chExt cx="1219201" cy="644028"/>
              </a:xfrm>
            </p:grpSpPr>
            <p:sp>
              <p:nvSpPr>
                <p:cNvPr id="60" name="Abgerundetes Rechteck 10">
                  <a:extLst>
                    <a:ext uri="{FF2B5EF4-FFF2-40B4-BE49-F238E27FC236}">
                      <a16:creationId xmlns:a16="http://schemas.microsoft.com/office/drawing/2014/main" id="{CD7AD116-CE01-44B3-B73F-77A43C8F70B5}"/>
                    </a:ext>
                  </a:extLst>
                </p:cNvPr>
                <p:cNvSpPr/>
                <p:nvPr/>
              </p:nvSpPr>
              <p:spPr>
                <a:xfrm>
                  <a:off x="9077324" y="2517533"/>
                  <a:ext cx="1219201" cy="644028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Abgerundetes Rechteck 11">
                  <a:extLst>
                    <a:ext uri="{FF2B5EF4-FFF2-40B4-BE49-F238E27FC236}">
                      <a16:creationId xmlns:a16="http://schemas.microsoft.com/office/drawing/2014/main" id="{B28E2C3B-608B-497D-AB65-D7664DFB5295}"/>
                    </a:ext>
                  </a:extLst>
                </p:cNvPr>
                <p:cNvSpPr/>
                <p:nvPr/>
              </p:nvSpPr>
              <p:spPr>
                <a:xfrm>
                  <a:off x="9167811" y="2614614"/>
                  <a:ext cx="476251" cy="448667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Freihandform 12">
                  <a:extLst>
                    <a:ext uri="{FF2B5EF4-FFF2-40B4-BE49-F238E27FC236}">
                      <a16:creationId xmlns:a16="http://schemas.microsoft.com/office/drawing/2014/main" id="{031B45A0-0586-477F-B0BF-DBE90E87A32C}"/>
                    </a:ext>
                  </a:extLst>
                </p:cNvPr>
                <p:cNvSpPr/>
                <p:nvPr/>
              </p:nvSpPr>
              <p:spPr>
                <a:xfrm>
                  <a:off x="9191625" y="2717383"/>
                  <a:ext cx="433386" cy="249656"/>
                </a:xfrm>
                <a:custGeom>
                  <a:avLst/>
                  <a:gdLst>
                    <a:gd name="connsiteX0" fmla="*/ 0 w 319087"/>
                    <a:gd name="connsiteY0" fmla="*/ 354430 h 633680"/>
                    <a:gd name="connsiteX1" fmla="*/ 76200 w 319087"/>
                    <a:gd name="connsiteY1" fmla="*/ 6767 h 633680"/>
                    <a:gd name="connsiteX2" fmla="*/ 147637 w 319087"/>
                    <a:gd name="connsiteY2" fmla="*/ 630655 h 633680"/>
                    <a:gd name="connsiteX3" fmla="*/ 223837 w 319087"/>
                    <a:gd name="connsiteY3" fmla="*/ 244892 h 633680"/>
                    <a:gd name="connsiteX4" fmla="*/ 319087 w 319087"/>
                    <a:gd name="connsiteY4" fmla="*/ 254417 h 63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087" h="633680">
                      <a:moveTo>
                        <a:pt x="0" y="354430"/>
                      </a:moveTo>
                      <a:cubicBezTo>
                        <a:pt x="25797" y="157580"/>
                        <a:pt x="51594" y="-39270"/>
                        <a:pt x="76200" y="6767"/>
                      </a:cubicBezTo>
                      <a:cubicBezTo>
                        <a:pt x="100806" y="52804"/>
                        <a:pt x="123031" y="590968"/>
                        <a:pt x="147637" y="630655"/>
                      </a:cubicBezTo>
                      <a:cubicBezTo>
                        <a:pt x="172243" y="670342"/>
                        <a:pt x="195262" y="307598"/>
                        <a:pt x="223837" y="244892"/>
                      </a:cubicBezTo>
                      <a:cubicBezTo>
                        <a:pt x="252412" y="182186"/>
                        <a:pt x="291306" y="227430"/>
                        <a:pt x="319087" y="254417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4D2FE58E-8638-45FA-9249-E59A871112DD}"/>
                    </a:ext>
                  </a:extLst>
                </p:cNvPr>
                <p:cNvSpPr/>
                <p:nvPr/>
              </p:nvSpPr>
              <p:spPr>
                <a:xfrm>
                  <a:off x="10196513" y="2681383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22F562E3-3743-4F23-8515-895EF7C24B03}"/>
                    </a:ext>
                  </a:extLst>
                </p:cNvPr>
                <p:cNvSpPr/>
                <p:nvPr/>
              </p:nvSpPr>
              <p:spPr>
                <a:xfrm>
                  <a:off x="10196513" y="2774096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78EB4AC0-EE62-4062-9020-FDB196E4AE4B}"/>
                    </a:ext>
                  </a:extLst>
                </p:cNvPr>
                <p:cNvSpPr/>
                <p:nvPr/>
              </p:nvSpPr>
              <p:spPr>
                <a:xfrm>
                  <a:off x="10196513" y="286680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E89C4FD7-B0AF-4452-B10C-2F51E4A6D37A}"/>
                    </a:ext>
                  </a:extLst>
                </p:cNvPr>
                <p:cNvSpPr/>
                <p:nvPr/>
              </p:nvSpPr>
              <p:spPr>
                <a:xfrm>
                  <a:off x="10196513" y="2959522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FD178A1B-2FC2-41A3-BEC6-DA9D95076A0A}"/>
                    </a:ext>
                  </a:extLst>
                </p:cNvPr>
                <p:cNvSpPr/>
                <p:nvPr/>
              </p:nvSpPr>
              <p:spPr>
                <a:xfrm>
                  <a:off x="9759805" y="2961850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3D1C1BA4-E9C2-4F2A-AB2B-28E8128FFA07}"/>
                    </a:ext>
                  </a:extLst>
                </p:cNvPr>
                <p:cNvSpPr/>
                <p:nvPr/>
              </p:nvSpPr>
              <p:spPr>
                <a:xfrm>
                  <a:off x="9950231" y="296059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D1A12C76-195B-4C4F-8932-AF1021501D68}"/>
                    </a:ext>
                  </a:extLst>
                </p:cNvPr>
                <p:cNvSpPr/>
                <p:nvPr/>
              </p:nvSpPr>
              <p:spPr>
                <a:xfrm>
                  <a:off x="9759805" y="2781921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Ellipse 69">
                  <a:extLst>
                    <a:ext uri="{FF2B5EF4-FFF2-40B4-BE49-F238E27FC236}">
                      <a16:creationId xmlns:a16="http://schemas.microsoft.com/office/drawing/2014/main" id="{6E99B5C0-80E0-4A40-80D8-3C7FB16EF2F8}"/>
                    </a:ext>
                  </a:extLst>
                </p:cNvPr>
                <p:cNvSpPr/>
                <p:nvPr/>
              </p:nvSpPr>
              <p:spPr>
                <a:xfrm>
                  <a:off x="9950231" y="278066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99E89B0B-5E06-40F7-82F6-1669601BC82D}"/>
                  </a:ext>
                </a:extLst>
              </p:cNvPr>
              <p:cNvSpPr txBox="1"/>
              <p:nvPr/>
            </p:nvSpPr>
            <p:spPr>
              <a:xfrm>
                <a:off x="1345489" y="2690340"/>
                <a:ext cx="163324" cy="42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endParaRPr kumimoji="0" lang="de-DE" sz="12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Freihandform 9">
                <a:extLst>
                  <a:ext uri="{FF2B5EF4-FFF2-40B4-BE49-F238E27FC236}">
                    <a16:creationId xmlns:a16="http://schemas.microsoft.com/office/drawing/2014/main" id="{049DC47C-7C07-4A75-BCFD-AD5D142DB02D}"/>
                  </a:ext>
                </a:extLst>
              </p:cNvPr>
              <p:cNvSpPr/>
              <p:nvPr/>
            </p:nvSpPr>
            <p:spPr>
              <a:xfrm>
                <a:off x="2110735" y="2848629"/>
                <a:ext cx="45719" cy="387688"/>
              </a:xfrm>
              <a:custGeom>
                <a:avLst/>
                <a:gdLst>
                  <a:gd name="connsiteX0" fmla="*/ 76266 w 76266"/>
                  <a:gd name="connsiteY0" fmla="*/ 0 h 771367"/>
                  <a:gd name="connsiteX1" fmla="*/ 66 w 76266"/>
                  <a:gd name="connsiteY1" fmla="*/ 214313 h 771367"/>
                  <a:gd name="connsiteX2" fmla="*/ 61979 w 76266"/>
                  <a:gd name="connsiteY2" fmla="*/ 681038 h 771367"/>
                  <a:gd name="connsiteX3" fmla="*/ 9591 w 76266"/>
                  <a:gd name="connsiteY3" fmla="*/ 766763 h 7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66" h="771367">
                    <a:moveTo>
                      <a:pt x="76266" y="0"/>
                    </a:moveTo>
                    <a:cubicBezTo>
                      <a:pt x="39356" y="50403"/>
                      <a:pt x="2447" y="100807"/>
                      <a:pt x="66" y="214313"/>
                    </a:cubicBezTo>
                    <a:cubicBezTo>
                      <a:pt x="-2315" y="327819"/>
                      <a:pt x="60391" y="588963"/>
                      <a:pt x="61979" y="681038"/>
                    </a:cubicBezTo>
                    <a:cubicBezTo>
                      <a:pt x="63566" y="773113"/>
                      <a:pt x="7210" y="778669"/>
                      <a:pt x="9591" y="7667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C6B23EB1-0439-4329-9ACA-1758D144D8DF}"/>
                </a:ext>
              </a:extLst>
            </p:cNvPr>
            <p:cNvGrpSpPr/>
            <p:nvPr/>
          </p:nvGrpSpPr>
          <p:grpSpPr>
            <a:xfrm>
              <a:off x="7867945" y="1658141"/>
              <a:ext cx="1418243" cy="1383624"/>
              <a:chOff x="2151911" y="3142893"/>
              <a:chExt cx="2030996" cy="2136762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CFB91C98-0A64-4009-B0F5-66F1E69A2BA1}"/>
                  </a:ext>
                </a:extLst>
              </p:cNvPr>
              <p:cNvSpPr/>
              <p:nvPr/>
            </p:nvSpPr>
            <p:spPr>
              <a:xfrm>
                <a:off x="2416160" y="3142893"/>
                <a:ext cx="528666" cy="19151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06E6B3D1-56AA-4324-9943-B0E088E8EEC9}"/>
                  </a:ext>
                </a:extLst>
              </p:cNvPr>
              <p:cNvCxnSpPr>
                <a:endCxn id="38" idx="2"/>
              </p:cNvCxnSpPr>
              <p:nvPr/>
            </p:nvCxnSpPr>
            <p:spPr>
              <a:xfrm>
                <a:off x="2680491" y="3451701"/>
                <a:ext cx="1" cy="1352819"/>
              </a:xfrm>
              <a:prstGeom prst="line">
                <a:avLst/>
              </a:prstGeom>
              <a:noFill/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DFAE5492-5758-4B63-81B4-3F0DF75A090F}"/>
                  </a:ext>
                </a:extLst>
              </p:cNvPr>
              <p:cNvSpPr/>
              <p:nvPr/>
            </p:nvSpPr>
            <p:spPr>
              <a:xfrm>
                <a:off x="2260198" y="5058048"/>
                <a:ext cx="840590" cy="2216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48177F2-3A57-479D-8F44-64FA8CAD45DB}"/>
                  </a:ext>
                </a:extLst>
              </p:cNvPr>
              <p:cNvSpPr/>
              <p:nvPr/>
            </p:nvSpPr>
            <p:spPr>
              <a:xfrm>
                <a:off x="2561460" y="4557174"/>
                <a:ext cx="238063" cy="247346"/>
              </a:xfrm>
              <a:prstGeom prst="rect">
                <a:avLst/>
              </a:prstGeom>
              <a:solidFill>
                <a:schemeClr val="bg1">
                  <a:alpha val="33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9910BBB5-7093-44EF-B2BC-572A8001B2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7639" y="3182367"/>
                <a:ext cx="0" cy="500342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C3D9EB24-E5E1-45B0-B896-3F4F13A5251E}"/>
                  </a:ext>
                </a:extLst>
              </p:cNvPr>
              <p:cNvSpPr txBox="1"/>
              <p:nvPr/>
            </p:nvSpPr>
            <p:spPr>
              <a:xfrm>
                <a:off x="2890766" y="3250566"/>
                <a:ext cx="399891" cy="42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</a:p>
            </p:txBody>
          </p: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14DA7465-3D61-4FC6-964D-2C8357478163}"/>
                  </a:ext>
                </a:extLst>
              </p:cNvPr>
              <p:cNvGrpSpPr/>
              <p:nvPr/>
            </p:nvGrpSpPr>
            <p:grpSpPr>
              <a:xfrm>
                <a:off x="2160941" y="3769353"/>
                <a:ext cx="507405" cy="678899"/>
                <a:chOff x="2817375" y="2228543"/>
                <a:chExt cx="914244" cy="691004"/>
              </a:xfrm>
            </p:grpSpPr>
            <p:cxnSp>
              <p:nvCxnSpPr>
                <p:cNvPr id="51" name="Gerader Verbinder 50">
                  <a:extLst>
                    <a:ext uri="{FF2B5EF4-FFF2-40B4-BE49-F238E27FC236}">
                      <a16:creationId xmlns:a16="http://schemas.microsoft.com/office/drawing/2014/main" id="{C316932F-7F6A-431D-AF36-A08109D5D89D}"/>
                    </a:ext>
                  </a:extLst>
                </p:cNvPr>
                <p:cNvCxnSpPr/>
                <p:nvPr/>
              </p:nvCxnSpPr>
              <p:spPr>
                <a:xfrm flipH="1">
                  <a:off x="2817375" y="2228543"/>
                  <a:ext cx="914244" cy="30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2" name="Gerader Verbinder 51">
                  <a:extLst>
                    <a:ext uri="{FF2B5EF4-FFF2-40B4-BE49-F238E27FC236}">
                      <a16:creationId xmlns:a16="http://schemas.microsoft.com/office/drawing/2014/main" id="{813832C6-E703-439D-9CBD-D77FBE9CD942}"/>
                    </a:ext>
                  </a:extLst>
                </p:cNvPr>
                <p:cNvCxnSpPr/>
                <p:nvPr/>
              </p:nvCxnSpPr>
              <p:spPr>
                <a:xfrm flipH="1">
                  <a:off x="2847871" y="2320328"/>
                  <a:ext cx="883746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6DD7383A-5D49-4A0F-A33E-6CC11700CA32}"/>
                    </a:ext>
                  </a:extLst>
                </p:cNvPr>
                <p:cNvCxnSpPr/>
                <p:nvPr/>
              </p:nvCxnSpPr>
              <p:spPr>
                <a:xfrm flipH="1" flipV="1">
                  <a:off x="2834539" y="2812256"/>
                  <a:ext cx="891040" cy="6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727879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4" name="Gerader Verbinder 53">
                  <a:extLst>
                    <a:ext uri="{FF2B5EF4-FFF2-40B4-BE49-F238E27FC236}">
                      <a16:creationId xmlns:a16="http://schemas.microsoft.com/office/drawing/2014/main" id="{B3987F68-2F14-4648-BEEA-3A479DE1EC6B}"/>
                    </a:ext>
                  </a:extLst>
                </p:cNvPr>
                <p:cNvCxnSpPr/>
                <p:nvPr/>
              </p:nvCxnSpPr>
              <p:spPr>
                <a:xfrm flipH="1" flipV="1">
                  <a:off x="2881734" y="2919413"/>
                  <a:ext cx="843848" cy="13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727879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A6C0156B-FEDE-4CA9-AFDC-B586514C330A}"/>
                  </a:ext>
                </a:extLst>
              </p:cNvPr>
              <p:cNvSpPr/>
              <p:nvPr/>
            </p:nvSpPr>
            <p:spPr>
              <a:xfrm>
                <a:off x="2561460" y="3453367"/>
                <a:ext cx="238063" cy="247346"/>
              </a:xfrm>
              <a:prstGeom prst="rect">
                <a:avLst/>
              </a:prstGeom>
              <a:solidFill>
                <a:schemeClr val="bg1">
                  <a:alpha val="33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ihandform 34">
                <a:extLst>
                  <a:ext uri="{FF2B5EF4-FFF2-40B4-BE49-F238E27FC236}">
                    <a16:creationId xmlns:a16="http://schemas.microsoft.com/office/drawing/2014/main" id="{5DE15E6C-B759-4BA0-85F5-DD0745B67DE1}"/>
                  </a:ext>
                </a:extLst>
              </p:cNvPr>
              <p:cNvSpPr/>
              <p:nvPr/>
            </p:nvSpPr>
            <p:spPr>
              <a:xfrm>
                <a:off x="2151911" y="3736850"/>
                <a:ext cx="45719" cy="169584"/>
              </a:xfrm>
              <a:custGeom>
                <a:avLst/>
                <a:gdLst>
                  <a:gd name="connsiteX0" fmla="*/ 76266 w 76266"/>
                  <a:gd name="connsiteY0" fmla="*/ 0 h 771367"/>
                  <a:gd name="connsiteX1" fmla="*/ 66 w 76266"/>
                  <a:gd name="connsiteY1" fmla="*/ 214313 h 771367"/>
                  <a:gd name="connsiteX2" fmla="*/ 61979 w 76266"/>
                  <a:gd name="connsiteY2" fmla="*/ 681038 h 771367"/>
                  <a:gd name="connsiteX3" fmla="*/ 9591 w 76266"/>
                  <a:gd name="connsiteY3" fmla="*/ 766763 h 7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66" h="771367">
                    <a:moveTo>
                      <a:pt x="76266" y="0"/>
                    </a:moveTo>
                    <a:cubicBezTo>
                      <a:pt x="39356" y="50403"/>
                      <a:pt x="2447" y="100807"/>
                      <a:pt x="66" y="214313"/>
                    </a:cubicBezTo>
                    <a:cubicBezTo>
                      <a:pt x="-2315" y="327819"/>
                      <a:pt x="60391" y="588963"/>
                      <a:pt x="61979" y="681038"/>
                    </a:cubicBezTo>
                    <a:cubicBezTo>
                      <a:pt x="63566" y="773113"/>
                      <a:pt x="7210" y="778669"/>
                      <a:pt x="9591" y="7667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ihandform 35">
                <a:extLst>
                  <a:ext uri="{FF2B5EF4-FFF2-40B4-BE49-F238E27FC236}">
                    <a16:creationId xmlns:a16="http://schemas.microsoft.com/office/drawing/2014/main" id="{D92D0239-9DB4-4FD5-A1BA-15BE6360CCD3}"/>
                  </a:ext>
                </a:extLst>
              </p:cNvPr>
              <p:cNvSpPr/>
              <p:nvPr/>
            </p:nvSpPr>
            <p:spPr>
              <a:xfrm>
                <a:off x="2162195" y="4311233"/>
                <a:ext cx="45719" cy="169584"/>
              </a:xfrm>
              <a:custGeom>
                <a:avLst/>
                <a:gdLst>
                  <a:gd name="connsiteX0" fmla="*/ 76266 w 76266"/>
                  <a:gd name="connsiteY0" fmla="*/ 0 h 771367"/>
                  <a:gd name="connsiteX1" fmla="*/ 66 w 76266"/>
                  <a:gd name="connsiteY1" fmla="*/ 214313 h 771367"/>
                  <a:gd name="connsiteX2" fmla="*/ 61979 w 76266"/>
                  <a:gd name="connsiteY2" fmla="*/ 681038 h 771367"/>
                  <a:gd name="connsiteX3" fmla="*/ 9591 w 76266"/>
                  <a:gd name="connsiteY3" fmla="*/ 766763 h 7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66" h="771367">
                    <a:moveTo>
                      <a:pt x="76266" y="0"/>
                    </a:moveTo>
                    <a:cubicBezTo>
                      <a:pt x="39356" y="50403"/>
                      <a:pt x="2447" y="100807"/>
                      <a:pt x="66" y="214313"/>
                    </a:cubicBezTo>
                    <a:cubicBezTo>
                      <a:pt x="-2315" y="327819"/>
                      <a:pt x="60391" y="588963"/>
                      <a:pt x="61979" y="681038"/>
                    </a:cubicBezTo>
                    <a:cubicBezTo>
                      <a:pt x="63566" y="773113"/>
                      <a:pt x="7210" y="778669"/>
                      <a:pt x="9591" y="7667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94241A38-5E9A-4E2E-BF3D-C0B6DB323FF6}"/>
                  </a:ext>
                </a:extLst>
              </p:cNvPr>
              <p:cNvSpPr/>
              <p:nvPr/>
            </p:nvSpPr>
            <p:spPr>
              <a:xfrm>
                <a:off x="2836652" y="3632156"/>
                <a:ext cx="1340170" cy="427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822960">
                  <a:defRPr/>
                </a:pPr>
                <a:r>
                  <a:rPr lang="de-DE" sz="1200" kern="0" dirty="0">
                    <a:latin typeface="+mj-lt"/>
                    <a:cs typeface="Arial" panose="020B0604020202020204" pitchFamily="34" charset="0"/>
                  </a:rPr>
                  <a:t>Sensor</a:t>
                </a:r>
              </a:p>
            </p:txBody>
          </p:sp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E73E396F-3B0D-4680-8F5D-CEACE8C97D20}"/>
                  </a:ext>
                </a:extLst>
              </p:cNvPr>
              <p:cNvSpPr/>
              <p:nvPr/>
            </p:nvSpPr>
            <p:spPr>
              <a:xfrm>
                <a:off x="2898101" y="4280342"/>
                <a:ext cx="1284806" cy="712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822960">
                  <a:defRPr/>
                </a:pPr>
                <a:r>
                  <a:rPr lang="de-DE" sz="1200" kern="0" dirty="0">
                    <a:latin typeface="+mj-lt"/>
                    <a:cs typeface="Arial" panose="020B0604020202020204" pitchFamily="34" charset="0"/>
                  </a:rPr>
                  <a:t>Isolierte Klemmen</a:t>
                </a:r>
              </a:p>
            </p:txBody>
          </p: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3DD8129D-F204-4FA9-A3E5-05B3408FA264}"/>
                  </a:ext>
                </a:extLst>
              </p:cNvPr>
              <p:cNvCxnSpPr>
                <a:stCxn id="49" idx="7"/>
              </p:cNvCxnSpPr>
              <p:nvPr/>
            </p:nvCxnSpPr>
            <p:spPr>
              <a:xfrm flipV="1">
                <a:off x="2708946" y="3841505"/>
                <a:ext cx="372583" cy="1430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BC99225A-DF83-465D-9EEB-A6851A017414}"/>
                  </a:ext>
                </a:extLst>
              </p:cNvPr>
              <p:cNvCxnSpPr/>
              <p:nvPr/>
            </p:nvCxnSpPr>
            <p:spPr>
              <a:xfrm flipV="1">
                <a:off x="2814555" y="4497343"/>
                <a:ext cx="221995" cy="1436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59D02EC4-FF45-48ED-8C6A-F119C562D0E6}"/>
                  </a:ext>
                </a:extLst>
              </p:cNvPr>
              <p:cNvSpPr/>
              <p:nvPr/>
            </p:nvSpPr>
            <p:spPr>
              <a:xfrm>
                <a:off x="2647490" y="3974213"/>
                <a:ext cx="72000" cy="707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2BEF1B16-35F7-489A-B05A-65C7D7B23CA3}"/>
                  </a:ext>
                </a:extLst>
              </p:cNvPr>
              <p:cNvSpPr/>
              <p:nvPr/>
            </p:nvSpPr>
            <p:spPr>
              <a:xfrm>
                <a:off x="2743161" y="4613511"/>
                <a:ext cx="72000" cy="707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B403A404-85C5-4B15-87DF-7333F0F85D63}"/>
                </a:ext>
              </a:extLst>
            </p:cNvPr>
            <p:cNvSpPr/>
            <p:nvPr/>
          </p:nvSpPr>
          <p:spPr>
            <a:xfrm>
              <a:off x="5760286" y="1488864"/>
              <a:ext cx="18982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400">
                <a:defRPr/>
              </a:pPr>
              <a:r>
                <a:rPr lang="de-DE" sz="1600" b="1" kern="0" dirty="0">
                  <a:solidFill>
                    <a:srgbClr val="00305E"/>
                  </a:solidFill>
                </a:rPr>
                <a:t>Versuchsaufbau:</a:t>
              </a:r>
              <a:endPara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5" name="Textfeld 74">
            <a:extLst>
              <a:ext uri="{FF2B5EF4-FFF2-40B4-BE49-F238E27FC236}">
                <a16:creationId xmlns:a16="http://schemas.microsoft.com/office/drawing/2014/main" id="{9859F24B-6986-4F1E-9257-A06C6EAC3511}"/>
              </a:ext>
            </a:extLst>
          </p:cNvPr>
          <p:cNvSpPr txBox="1"/>
          <p:nvPr/>
        </p:nvSpPr>
        <p:spPr>
          <a:xfrm>
            <a:off x="4053803" y="3897727"/>
            <a:ext cx="610564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269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2"/>
                </a:solidFill>
                <a:latin typeface="Open Sans" panose="020B0606030504020204" pitchFamily="34" charset="0"/>
              </a:rPr>
              <a:t>besilberte</a:t>
            </a:r>
            <a:r>
              <a:rPr lang="de-DE" sz="1600" dirty="0">
                <a:solidFill>
                  <a:schemeClr val="tx2"/>
                </a:solidFill>
                <a:latin typeface="Open Sans" panose="020B0606030504020204" pitchFamily="34" charset="0"/>
              </a:rPr>
              <a:t> Polyamid-Garne weisen untereinander ähnliche Sensoreigenschaften auf</a:t>
            </a:r>
          </a:p>
          <a:p>
            <a:pPr marL="285750" indent="-285750" defTabSz="914269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2"/>
                </a:solidFill>
                <a:latin typeface="Open Sans" panose="020B0606030504020204" pitchFamily="34" charset="0"/>
              </a:rPr>
              <a:t>Isaohm</a:t>
            </a:r>
            <a:r>
              <a:rPr lang="de-DE" sz="1600" dirty="0">
                <a:solidFill>
                  <a:schemeClr val="tx2"/>
                </a:solidFill>
                <a:latin typeface="Open Sans" panose="020B0606030504020204" pitchFamily="34" charset="0"/>
              </a:rPr>
              <a:t>® kein Baseline-Drift, elastische Dehnung bis 1 % </a:t>
            </a:r>
          </a:p>
          <a:p>
            <a:pPr marL="411480" lvl="2" defTabSz="914269">
              <a:spcBef>
                <a:spcPts val="1200"/>
              </a:spcBef>
            </a:pPr>
            <a:r>
              <a:rPr lang="de-DE" sz="1600" dirty="0">
                <a:solidFill>
                  <a:schemeClr val="tx2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de-DE" sz="1600" dirty="0">
                <a:solidFill>
                  <a:schemeClr val="tx2"/>
                </a:solidFill>
                <a:latin typeface="Open Sans" panose="020B0606030504020204" pitchFamily="34" charset="0"/>
              </a:rPr>
              <a:t>textiltechnische Einbringung einer Strukturdehnung zur Erhöhung des Messbereichs</a:t>
            </a:r>
          </a:p>
        </p:txBody>
      </p:sp>
    </p:spTree>
    <p:extLst>
      <p:ext uri="{BB962C8B-B14F-4D97-AF65-F5344CB8AC3E}">
        <p14:creationId xmlns:p14="http://schemas.microsoft.com/office/powerpoint/2010/main" val="1264832891"/>
      </p:ext>
    </p:extLst>
  </p:cSld>
  <p:clrMapOvr>
    <a:masterClrMapping/>
  </p:clrMapOvr>
</p:sld>
</file>

<file path=ppt/theme/theme1.xml><?xml version="1.0" encoding="utf-8"?>
<a:theme xmlns:a="http://schemas.openxmlformats.org/drawingml/2006/main" name="TUD_Praesentationsvorlagen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3854</Words>
  <Application>Microsoft Office PowerPoint</Application>
  <PresentationFormat>Breitbild</PresentationFormat>
  <Paragraphs>795</Paragraphs>
  <Slides>37</Slides>
  <Notes>31</Notes>
  <HiddenSlides>6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Verdana</vt:lpstr>
      <vt:lpstr>Arial</vt:lpstr>
      <vt:lpstr>Open Sans</vt:lpstr>
      <vt:lpstr>Calibri</vt:lpstr>
      <vt:lpstr>Symbol</vt:lpstr>
      <vt:lpstr>Wingdings</vt:lpstr>
      <vt:lpstr>TUD_Praesentationsvorlagen16zu9</vt:lpstr>
      <vt:lpstr>Entwicklung eines fasersensorbasierten ganzheitlichen echtzeitfähigen Textil-Membran-Monitoring-Systems</vt:lpstr>
      <vt:lpstr>PowerPoint-Präsentation</vt:lpstr>
      <vt:lpstr>PowerPoint-Präsentation</vt:lpstr>
      <vt:lpstr>PowerPoint-Präsentation</vt:lpstr>
      <vt:lpstr>2. Zielsetzung des Projekts Konzept und Lösungsweg</vt:lpstr>
      <vt:lpstr>PowerPoint-Präsentation</vt:lpstr>
      <vt:lpstr>4. Ergebnisse Präzisierung der Anforderungen</vt:lpstr>
      <vt:lpstr>4. Ergebnisse Materialauswahl Sensor</vt:lpstr>
      <vt:lpstr>4. Ergebnisse Elektromechanische Charakterisierung</vt:lpstr>
      <vt:lpstr>4. Ergebnisse Elektromechanische Charakterisierung</vt:lpstr>
      <vt:lpstr>4. Ergebnisse Entwicklung fadenförmiger Sensoren</vt:lpstr>
      <vt:lpstr>4. Ergebnisse Elektromechanische Charakterisierung geflochtener Sensoren</vt:lpstr>
      <vt:lpstr>4. Ergebnisse Layout- und Bindungsentwicklung</vt:lpstr>
      <vt:lpstr>4. Ergebnisse Layout- und Bindungsentwicklung</vt:lpstr>
      <vt:lpstr>4. Ergebnisse Layout- und Bindungsentwicklung</vt:lpstr>
      <vt:lpstr>4. Ergebnisse Layout- und Bindungsentwicklung</vt:lpstr>
      <vt:lpstr>4. Ergebnisse Webprozess</vt:lpstr>
      <vt:lpstr>4. Ergebnisse Webprozess</vt:lpstr>
      <vt:lpstr>4. Ergebnisse Webprozess – Kontaktierung </vt:lpstr>
      <vt:lpstr>4. Ergebnisse Webprozess </vt:lpstr>
      <vt:lpstr>4. Ergebnisse Webprozess</vt:lpstr>
      <vt:lpstr>4. Ergebnisse Beschichtung</vt:lpstr>
      <vt:lpstr>4. Ergebnisse Kontaktierung</vt:lpstr>
      <vt:lpstr>4. Ergebnisse FEM-Basierte Analyse von Membranstrukturen</vt:lpstr>
      <vt:lpstr>4. Ergebnisse Entwicklung echtzeitfähiger Algorithmen</vt:lpstr>
      <vt:lpstr>4. Ergebnisse Aufbau Funktionsdemonstrator</vt:lpstr>
      <vt:lpstr>4. Ergebnisse Stand Funktionsdemonstrator</vt:lpstr>
      <vt:lpstr>4. Ergebnisse Entwicklung echtzeitfähiger Algorithmen - Ausblick</vt:lpstr>
      <vt:lpstr>5. Weitere Vorgehensweise </vt:lpstr>
      <vt:lpstr>6. Diskussionsbedarf </vt:lpstr>
      <vt:lpstr>6. Veröffentlichungen </vt:lpstr>
      <vt:lpstr>4. Ergebnisse Materialauswahl</vt:lpstr>
      <vt:lpstr>4. Ergebnisse Materialauswahl</vt:lpstr>
      <vt:lpstr>4. Ergebnisse Materialauswahl</vt:lpstr>
      <vt:lpstr>4. Ergebnisse gestickte Sensormäander</vt:lpstr>
      <vt:lpstr>4. Ergebnisse Kontaktierung</vt:lpstr>
      <vt:lpstr>Vielen Dank für Ihre Aufmerksamkeit!</vt:lpstr>
    </vt:vector>
  </TitlesOfParts>
  <Company>TUD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Annett Dörfel</dc:creator>
  <cp:lastModifiedBy>Florian Schmidt</cp:lastModifiedBy>
  <cp:revision>364</cp:revision>
  <dcterms:created xsi:type="dcterms:W3CDTF">2019-02-12T14:41:01Z</dcterms:created>
  <dcterms:modified xsi:type="dcterms:W3CDTF">2024-12-12T06:50:44Z</dcterms:modified>
</cp:coreProperties>
</file>